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147374587" r:id="rId2"/>
    <p:sldId id="289" r:id="rId3"/>
    <p:sldId id="2147374591" r:id="rId4"/>
    <p:sldId id="285" r:id="rId5"/>
    <p:sldId id="278" r:id="rId6"/>
    <p:sldId id="261" r:id="rId7"/>
    <p:sldId id="258" r:id="rId8"/>
    <p:sldId id="277" r:id="rId9"/>
    <p:sldId id="256" r:id="rId10"/>
    <p:sldId id="257" r:id="rId11"/>
    <p:sldId id="287" r:id="rId12"/>
    <p:sldId id="288" r:id="rId13"/>
    <p:sldId id="284" r:id="rId14"/>
  </p:sldIdLst>
  <p:sldSz cx="18288000" cy="10287000"/>
  <p:notesSz cx="6858000" cy="9144000"/>
  <p:embeddedFontLst>
    <p:embeddedFont>
      <p:font typeface="Canva Sans Bold" panose="020B0803030501040103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Bold" panose="020B0806030504020204" pitchFamily="34" charset="0"/>
      <p:regular r:id="rId24"/>
      <p:bold r:id="rId25"/>
    </p:embeddedFont>
    <p:embeddedFont>
      <p:font typeface="Open Sans Light" panose="020B0306030504020204" pitchFamily="34" charset="0"/>
      <p:regular r:id="rId26"/>
      <p:italic r:id="rId27"/>
    </p:embeddedFont>
    <p:embeddedFont>
      <p:font typeface="Raleway" pitchFamily="2" charset="77"/>
      <p:regular r:id="rId28"/>
      <p:bold r:id="rId29"/>
      <p:italic r:id="rId30"/>
      <p:boldItalic r:id="rId31"/>
    </p:embeddedFont>
    <p:embeddedFont>
      <p:font typeface="Raleway Bold" pitchFamily="2" charset="77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8276"/>
    <a:srgbClr val="506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94532" autoAdjust="0"/>
  </p:normalViewPr>
  <p:slideViewPr>
    <p:cSldViewPr>
      <p:cViewPr varScale="1">
        <p:scale>
          <a:sx n="65" d="100"/>
          <a:sy n="65" d="100"/>
        </p:scale>
        <p:origin x="44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0B2EE-94BF-BA4B-B6E9-340CB1C491A5}" type="datetimeFigureOut">
              <a:rPr lang="en-US" smtClean="0"/>
              <a:t>6/12/25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4CF61-AB6D-CA41-B2CC-350B3B5B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9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CF61-AB6D-CA41-B2CC-350B3B5BC3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6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CF61-AB6D-CA41-B2CC-350B3B5BC3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81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4CF61-AB6D-CA41-B2CC-350B3B5BC3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39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CF61-AB6D-CA41-B2CC-350B3B5BC3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50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CF61-AB6D-CA41-B2CC-350B3B5BC3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51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8C363-319D-F5AD-406F-7E702605C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D46722-9102-0BF9-6364-AEF2FE672B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2717A8-B401-E808-13AF-1416495BC6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ED34E-6BBC-143B-D87B-154A225204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CF61-AB6D-CA41-B2CC-350B3B5BC3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9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4EC1A-EB29-3EDC-25AA-194831506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BA6537-1FEB-9221-21C8-A43A109CA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957001-2726-3016-4FBC-F020A8637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8CAE7-2799-C440-427F-34446EB308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CF61-AB6D-CA41-B2CC-350B3B5BC3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66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CF61-AB6D-CA41-B2CC-350B3B5BC3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9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58.svg"/><Relationship Id="rId4" Type="http://schemas.openxmlformats.org/officeDocument/2006/relationships/image" Target="../media/image5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3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56.jfif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5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FAFE6-A0DA-65F9-1BF7-FD4A19C5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3205" y="4757734"/>
            <a:ext cx="15961131" cy="1163768"/>
          </a:xfrm>
        </p:spPr>
        <p:txBody>
          <a:bodyPr anchor="b">
            <a:noAutofit/>
          </a:bodyPr>
          <a:lstStyle/>
          <a:p>
            <a:r>
              <a:rPr lang="en-GB" sz="8100" b="1" dirty="0" err="1"/>
              <a:t>eFutures</a:t>
            </a:r>
            <a:r>
              <a:rPr lang="en-GB" sz="8100" b="1" dirty="0"/>
              <a:t> Tribute</a:t>
            </a:r>
            <a:endParaRPr lang="en-GB" sz="4500" b="1" i="1" dirty="0"/>
          </a:p>
        </p:txBody>
      </p:sp>
      <p:pic>
        <p:nvPicPr>
          <p:cNvPr id="5" name="Picture 4" descr="TextDescription automatically generated">
            <a:extLst>
              <a:ext uri="{FF2B5EF4-FFF2-40B4-BE49-F238E27FC236}">
                <a16:creationId xmlns:a16="http://schemas.microsoft.com/office/drawing/2014/main" id="{EEA1D0F2-C2CD-DDE2-4051-5AF7E5DB7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0" y="593157"/>
            <a:ext cx="4054793" cy="9658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454CBD1D-5B4C-E81E-97EA-F9B6F1044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5771" y="5921501"/>
            <a:ext cx="13716000" cy="2483643"/>
          </a:xfrm>
        </p:spPr>
        <p:txBody>
          <a:bodyPr>
            <a:normAutofit fontScale="77500" lnSpcReduction="20000"/>
          </a:bodyPr>
          <a:lstStyle/>
          <a:p>
            <a:endParaRPr lang="en-GB" sz="66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6600" i="1" dirty="0">
                <a:solidFill>
                  <a:schemeClr val="accent5">
                    <a:lumMod val="50000"/>
                  </a:schemeClr>
                </a:solidFill>
              </a:rPr>
              <a:t>Professor Roger Woods</a:t>
            </a:r>
          </a:p>
          <a:p>
            <a:r>
              <a:rPr lang="en-GB" sz="6600" i="1" dirty="0">
                <a:solidFill>
                  <a:schemeClr val="accent5">
                    <a:lumMod val="50000"/>
                  </a:schemeClr>
                </a:solidFill>
              </a:rPr>
              <a:t>Queen’s University Belfast</a:t>
            </a:r>
          </a:p>
        </p:txBody>
      </p:sp>
    </p:spTree>
    <p:extLst>
      <p:ext uri="{BB962C8B-B14F-4D97-AF65-F5344CB8AC3E}">
        <p14:creationId xmlns:p14="http://schemas.microsoft.com/office/powerpoint/2010/main" val="348439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4941" y="8331049"/>
            <a:ext cx="4321588" cy="1696996"/>
            <a:chOff x="0" y="0"/>
            <a:chExt cx="1089250" cy="427725"/>
          </a:xfrm>
          <a:solidFill>
            <a:srgbClr val="00B0F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089250" cy="427725"/>
            </a:xfrm>
            <a:custGeom>
              <a:avLst/>
              <a:gdLst/>
              <a:ahLst/>
              <a:cxnLst/>
              <a:rect l="l" t="t" r="r" b="b"/>
              <a:pathLst>
                <a:path w="1089250" h="427725">
                  <a:moveTo>
                    <a:pt x="0" y="0"/>
                  </a:moveTo>
                  <a:lnTo>
                    <a:pt x="1089250" y="0"/>
                  </a:lnTo>
                  <a:lnTo>
                    <a:pt x="1089250" y="427725"/>
                  </a:lnTo>
                  <a:lnTo>
                    <a:pt x="0" y="42772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542427" y="6634053"/>
            <a:ext cx="4321588" cy="1696996"/>
            <a:chOff x="0" y="0"/>
            <a:chExt cx="1089250" cy="427725"/>
          </a:xfrm>
          <a:solidFill>
            <a:schemeClr val="accent5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1089250" cy="427725"/>
            </a:xfrm>
            <a:custGeom>
              <a:avLst/>
              <a:gdLst/>
              <a:ahLst/>
              <a:cxnLst/>
              <a:rect l="l" t="t" r="r" b="b"/>
              <a:pathLst>
                <a:path w="1089250" h="427725">
                  <a:moveTo>
                    <a:pt x="0" y="0"/>
                  </a:moveTo>
                  <a:lnTo>
                    <a:pt x="1089250" y="0"/>
                  </a:lnTo>
                  <a:lnTo>
                    <a:pt x="1089250" y="427725"/>
                  </a:lnTo>
                  <a:lnTo>
                    <a:pt x="0" y="42772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09914" y="4937056"/>
            <a:ext cx="4321588" cy="1696996"/>
            <a:chOff x="0" y="0"/>
            <a:chExt cx="1089250" cy="427725"/>
          </a:xfrm>
          <a:solidFill>
            <a:srgbClr val="00B05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1089250" cy="427725"/>
            </a:xfrm>
            <a:custGeom>
              <a:avLst/>
              <a:gdLst/>
              <a:ahLst/>
              <a:cxnLst/>
              <a:rect l="l" t="t" r="r" b="b"/>
              <a:pathLst>
                <a:path w="1089250" h="427725">
                  <a:moveTo>
                    <a:pt x="0" y="0"/>
                  </a:moveTo>
                  <a:lnTo>
                    <a:pt x="1089250" y="0"/>
                  </a:lnTo>
                  <a:lnTo>
                    <a:pt x="1089250" y="427725"/>
                  </a:lnTo>
                  <a:lnTo>
                    <a:pt x="0" y="42772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877400" y="3240060"/>
            <a:ext cx="4321588" cy="1696996"/>
            <a:chOff x="0" y="0"/>
            <a:chExt cx="1089250" cy="427725"/>
          </a:xfrm>
          <a:solidFill>
            <a:schemeClr val="accent3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1089250" cy="427725"/>
            </a:xfrm>
            <a:custGeom>
              <a:avLst/>
              <a:gdLst/>
              <a:ahLst/>
              <a:cxnLst/>
              <a:rect l="l" t="t" r="r" b="b"/>
              <a:pathLst>
                <a:path w="1089250" h="427725">
                  <a:moveTo>
                    <a:pt x="0" y="0"/>
                  </a:moveTo>
                  <a:lnTo>
                    <a:pt x="1089250" y="0"/>
                  </a:lnTo>
                  <a:lnTo>
                    <a:pt x="1089250" y="427725"/>
                  </a:lnTo>
                  <a:lnTo>
                    <a:pt x="0" y="42772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" name="Freeform 10"/>
          <p:cNvSpPr/>
          <p:nvPr/>
        </p:nvSpPr>
        <p:spPr>
          <a:xfrm flipV="1">
            <a:off x="1561254" y="6634053"/>
            <a:ext cx="1865016" cy="1696996"/>
          </a:xfrm>
          <a:custGeom>
            <a:avLst/>
            <a:gdLst/>
            <a:ahLst/>
            <a:cxnLst/>
            <a:rect l="l" t="t" r="r" b="b"/>
            <a:pathLst>
              <a:path w="1865016" h="1696996">
                <a:moveTo>
                  <a:pt x="0" y="1696996"/>
                </a:moveTo>
                <a:lnTo>
                  <a:pt x="1865016" y="1696996"/>
                </a:lnTo>
                <a:lnTo>
                  <a:pt x="1865016" y="0"/>
                </a:lnTo>
                <a:lnTo>
                  <a:pt x="0" y="0"/>
                </a:lnTo>
                <a:lnTo>
                  <a:pt x="0" y="169699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V="1">
            <a:off x="4696529" y="4937056"/>
            <a:ext cx="1865016" cy="1696996"/>
          </a:xfrm>
          <a:custGeom>
            <a:avLst/>
            <a:gdLst/>
            <a:ahLst/>
            <a:cxnLst/>
            <a:rect l="l" t="t" r="r" b="b"/>
            <a:pathLst>
              <a:path w="1865016" h="1696996">
                <a:moveTo>
                  <a:pt x="0" y="1696997"/>
                </a:moveTo>
                <a:lnTo>
                  <a:pt x="1865015" y="1696997"/>
                </a:lnTo>
                <a:lnTo>
                  <a:pt x="1865015" y="0"/>
                </a:lnTo>
                <a:lnTo>
                  <a:pt x="0" y="0"/>
                </a:lnTo>
                <a:lnTo>
                  <a:pt x="0" y="169699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V="1">
            <a:off x="7831803" y="3240060"/>
            <a:ext cx="1865016" cy="1696996"/>
          </a:xfrm>
          <a:custGeom>
            <a:avLst/>
            <a:gdLst/>
            <a:ahLst/>
            <a:cxnLst/>
            <a:rect l="l" t="t" r="r" b="b"/>
            <a:pathLst>
              <a:path w="1865016" h="1696996">
                <a:moveTo>
                  <a:pt x="0" y="1696996"/>
                </a:moveTo>
                <a:lnTo>
                  <a:pt x="1865015" y="1696996"/>
                </a:lnTo>
                <a:lnTo>
                  <a:pt x="1865015" y="0"/>
                </a:lnTo>
                <a:lnTo>
                  <a:pt x="0" y="0"/>
                </a:lnTo>
                <a:lnTo>
                  <a:pt x="0" y="169699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13077099" y="1537749"/>
            <a:ext cx="4321588" cy="1696996"/>
            <a:chOff x="0" y="0"/>
            <a:chExt cx="1089250" cy="427725"/>
          </a:xfrm>
          <a:solidFill>
            <a:schemeClr val="accent2"/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89250" cy="427725"/>
            </a:xfrm>
            <a:custGeom>
              <a:avLst/>
              <a:gdLst/>
              <a:ahLst/>
              <a:cxnLst/>
              <a:rect l="l" t="t" r="r" b="b"/>
              <a:pathLst>
                <a:path w="1089250" h="427725">
                  <a:moveTo>
                    <a:pt x="0" y="0"/>
                  </a:moveTo>
                  <a:lnTo>
                    <a:pt x="1089250" y="0"/>
                  </a:lnTo>
                  <a:lnTo>
                    <a:pt x="1089250" y="427725"/>
                  </a:lnTo>
                  <a:lnTo>
                    <a:pt x="0" y="42772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 flipV="1">
            <a:off x="11031502" y="1537749"/>
            <a:ext cx="1865016" cy="1696996"/>
          </a:xfrm>
          <a:custGeom>
            <a:avLst/>
            <a:gdLst/>
            <a:ahLst/>
            <a:cxnLst/>
            <a:rect l="l" t="t" r="r" b="b"/>
            <a:pathLst>
              <a:path w="1865016" h="1696996">
                <a:moveTo>
                  <a:pt x="0" y="1696996"/>
                </a:moveTo>
                <a:lnTo>
                  <a:pt x="1865015" y="1696996"/>
                </a:lnTo>
                <a:lnTo>
                  <a:pt x="1865015" y="0"/>
                </a:lnTo>
                <a:lnTo>
                  <a:pt x="0" y="0"/>
                </a:lnTo>
                <a:lnTo>
                  <a:pt x="0" y="169699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4695503" y="-144601"/>
            <a:ext cx="4486266" cy="1682350"/>
          </a:xfrm>
          <a:custGeom>
            <a:avLst/>
            <a:gdLst/>
            <a:ahLst/>
            <a:cxnLst/>
            <a:rect l="l" t="t" r="r" b="b"/>
            <a:pathLst>
              <a:path w="4486266" h="1682350">
                <a:moveTo>
                  <a:pt x="0" y="0"/>
                </a:moveTo>
                <a:lnTo>
                  <a:pt x="4486266" y="0"/>
                </a:lnTo>
                <a:lnTo>
                  <a:pt x="4486266" y="1682350"/>
                </a:lnTo>
                <a:lnTo>
                  <a:pt x="0" y="16823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2707787" y="6119689"/>
            <a:ext cx="3908356" cy="3908356"/>
          </a:xfrm>
          <a:custGeom>
            <a:avLst/>
            <a:gdLst/>
            <a:ahLst/>
            <a:cxnLst/>
            <a:rect l="l" t="t" r="r" b="b"/>
            <a:pathLst>
              <a:path w="3908356" h="3908356">
                <a:moveTo>
                  <a:pt x="0" y="0"/>
                </a:moveTo>
                <a:lnTo>
                  <a:pt x="3908356" y="0"/>
                </a:lnTo>
                <a:lnTo>
                  <a:pt x="3908356" y="3908356"/>
                </a:lnTo>
                <a:lnTo>
                  <a:pt x="0" y="39083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9904279" y="3272226"/>
            <a:ext cx="4791224" cy="481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1"/>
              </a:lnSpc>
            </a:pPr>
            <a:r>
              <a:rPr lang="en-US" sz="2801" b="1" dirty="0">
                <a:latin typeface="Open Sans Bold"/>
                <a:ea typeface="Open Sans Bold"/>
                <a:cs typeface="Open Sans Bold"/>
                <a:sym typeface="Open Sans Bold"/>
              </a:rPr>
              <a:t>In person focus groups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961470" y="3927065"/>
            <a:ext cx="4005078" cy="36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5"/>
              </a:lnSpc>
            </a:pPr>
            <a:r>
              <a:rPr lang="en-US" sz="2175" dirty="0">
                <a:latin typeface="Open Sans Light"/>
                <a:ea typeface="Open Sans Light"/>
                <a:cs typeface="Open Sans Light"/>
                <a:sym typeface="Open Sans Light"/>
              </a:rPr>
              <a:t>12 focus groups / 182 pp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833542" y="4956106"/>
            <a:ext cx="3861537" cy="505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1"/>
              </a:lnSpc>
            </a:pPr>
            <a:r>
              <a:rPr lang="en-US" sz="3001" b="1" dirty="0">
                <a:latin typeface="Open Sans Bold"/>
                <a:ea typeface="Open Sans Bold"/>
                <a:cs typeface="Open Sans Bold"/>
                <a:sym typeface="Open Sans Bold"/>
              </a:rPr>
              <a:t>Online focus groups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833542" y="5592833"/>
            <a:ext cx="4354721" cy="347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5"/>
              </a:lnSpc>
            </a:pPr>
            <a:r>
              <a:rPr lang="en-US" sz="2075" dirty="0">
                <a:latin typeface="Open Sans Light"/>
                <a:ea typeface="Open Sans Light"/>
                <a:cs typeface="Open Sans Light"/>
                <a:sym typeface="Open Sans Light"/>
              </a:rPr>
              <a:t>7</a:t>
            </a:r>
            <a:r>
              <a:rPr lang="en-US" sz="2075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75" dirty="0">
                <a:latin typeface="Open Sans Light"/>
                <a:ea typeface="Open Sans Light"/>
                <a:cs typeface="Open Sans Light"/>
                <a:sym typeface="Open Sans Light"/>
              </a:rPr>
              <a:t>focus groups / 179 pp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619866" y="6757878"/>
            <a:ext cx="6151052" cy="40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1"/>
              </a:lnSpc>
            </a:pPr>
            <a:r>
              <a:rPr lang="en-US" sz="2401" b="1" dirty="0">
                <a:latin typeface="Open Sans Bold"/>
                <a:ea typeface="Open Sans Bold"/>
                <a:cs typeface="Open Sans Bold"/>
                <a:sym typeface="Open Sans Bold"/>
              </a:rPr>
              <a:t>Paired in-person interviews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19866" y="7201707"/>
            <a:ext cx="9128039" cy="1507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5"/>
              </a:lnSpc>
            </a:pPr>
            <a:r>
              <a:rPr lang="en-US" sz="2175" dirty="0">
                <a:latin typeface="Open Sans Light"/>
                <a:ea typeface="Open Sans Light"/>
                <a:cs typeface="Open Sans Light"/>
                <a:sym typeface="Open Sans Light"/>
              </a:rPr>
              <a:t>20 paired interviews with UK Civil</a:t>
            </a:r>
          </a:p>
          <a:p>
            <a:pPr algn="l">
              <a:lnSpc>
                <a:spcPts val="3045"/>
              </a:lnSpc>
            </a:pPr>
            <a:r>
              <a:rPr lang="en-US" sz="2175" dirty="0">
                <a:latin typeface="Open Sans Light"/>
                <a:ea typeface="Open Sans Light"/>
                <a:cs typeface="Open Sans Light"/>
                <a:sym typeface="Open Sans Light"/>
              </a:rPr>
              <a:t> Service, MoD, UKRI, NCSC ,</a:t>
            </a:r>
          </a:p>
          <a:p>
            <a:pPr algn="l">
              <a:lnSpc>
                <a:spcPts val="3045"/>
              </a:lnSpc>
            </a:pPr>
            <a:r>
              <a:rPr lang="en-US" sz="2175" dirty="0">
                <a:latin typeface="Open Sans Light"/>
                <a:ea typeface="Open Sans Light"/>
                <a:cs typeface="Open Sans Light"/>
                <a:sym typeface="Open Sans Light"/>
              </a:rPr>
              <a:t>industry</a:t>
            </a:r>
          </a:p>
          <a:p>
            <a:pPr algn="l">
              <a:lnSpc>
                <a:spcPts val="3045"/>
              </a:lnSpc>
            </a:pPr>
            <a:endParaRPr lang="en-US" sz="2175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62994" y="9002265"/>
            <a:ext cx="5726553" cy="1507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5"/>
              </a:lnSpc>
            </a:pPr>
            <a:r>
              <a:rPr lang="en-US" sz="2175" dirty="0">
                <a:latin typeface="Open Sans Light"/>
                <a:ea typeface="Open Sans Light"/>
                <a:cs typeface="Open Sans Light"/>
                <a:sym typeface="Open Sans Light"/>
              </a:rPr>
              <a:t>Whitehall, Jan 2024</a:t>
            </a:r>
          </a:p>
          <a:p>
            <a:pPr algn="l">
              <a:lnSpc>
                <a:spcPts val="3045"/>
              </a:lnSpc>
            </a:pPr>
            <a:r>
              <a:rPr lang="en-US" sz="2175" dirty="0">
                <a:latin typeface="Open Sans Light"/>
                <a:ea typeface="Open Sans Light"/>
                <a:cs typeface="Open Sans Light"/>
                <a:sym typeface="Open Sans Light"/>
              </a:rPr>
              <a:t>2 workshops / 54 pp</a:t>
            </a:r>
          </a:p>
          <a:p>
            <a:pPr algn="l">
              <a:lnSpc>
                <a:spcPts val="3045"/>
              </a:lnSpc>
            </a:pPr>
            <a:endParaRPr lang="en-US" sz="2175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algn="l">
              <a:lnSpc>
                <a:spcPts val="3045"/>
              </a:lnSpc>
            </a:pPr>
            <a:endParaRPr lang="en-US" sz="2175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3226145" y="1709268"/>
            <a:ext cx="4555305" cy="481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1"/>
              </a:lnSpc>
            </a:pPr>
            <a:r>
              <a:rPr lang="en-US" sz="2801" b="1" dirty="0">
                <a:latin typeface="Open Sans Bold"/>
                <a:ea typeface="Open Sans Bold"/>
                <a:cs typeface="Open Sans Bold"/>
                <a:sym typeface="Open Sans Bold"/>
              </a:rPr>
              <a:t>Structured Interviews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226145" y="2176202"/>
            <a:ext cx="6415844" cy="141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5"/>
              </a:lnSpc>
            </a:pPr>
            <a:r>
              <a:rPr lang="en-US" sz="1975" dirty="0">
                <a:latin typeface="Open Sans Light"/>
                <a:ea typeface="Open Sans Light"/>
                <a:cs typeface="Open Sans Light"/>
                <a:sym typeface="Open Sans Light"/>
              </a:rPr>
              <a:t>25 interviews with UK academics </a:t>
            </a:r>
          </a:p>
          <a:p>
            <a:pPr algn="l">
              <a:lnSpc>
                <a:spcPts val="2765"/>
              </a:lnSpc>
            </a:pPr>
            <a:r>
              <a:rPr lang="en-US" sz="1975" dirty="0">
                <a:latin typeface="Open Sans Light"/>
                <a:ea typeface="Open Sans Light"/>
                <a:cs typeface="Open Sans Light"/>
                <a:sym typeface="Open Sans Light"/>
              </a:rPr>
              <a:t>(covering academic groups of</a:t>
            </a:r>
          </a:p>
          <a:p>
            <a:pPr algn="l">
              <a:lnSpc>
                <a:spcPts val="2765"/>
              </a:lnSpc>
            </a:pPr>
            <a:r>
              <a:rPr lang="en-US" sz="1975" dirty="0">
                <a:latin typeface="Open Sans Light"/>
                <a:ea typeface="Open Sans Light"/>
                <a:cs typeface="Open Sans Light"/>
                <a:sym typeface="Open Sans Light"/>
              </a:rPr>
              <a:t>2103 researchers)</a:t>
            </a:r>
          </a:p>
          <a:p>
            <a:pPr algn="l">
              <a:lnSpc>
                <a:spcPts val="2765"/>
              </a:lnSpc>
            </a:pPr>
            <a:endParaRPr lang="en-US" sz="1975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43924" y="67389"/>
            <a:ext cx="7420091" cy="1257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65"/>
              </a:lnSpc>
            </a:pPr>
            <a:r>
              <a:rPr lang="en-US" sz="7475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Participation</a:t>
            </a:r>
            <a:endParaRPr lang="en-US" sz="460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00992" y="8449606"/>
            <a:ext cx="3784262" cy="505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1"/>
              </a:lnSpc>
            </a:pPr>
            <a:r>
              <a:rPr lang="en-US" sz="3001" b="1" dirty="0">
                <a:latin typeface="Open Sans Bold"/>
                <a:ea typeface="Open Sans Bold"/>
                <a:cs typeface="Open Sans Bold"/>
                <a:sym typeface="Open Sans Bold"/>
              </a:rPr>
              <a:t>Scoping Workshops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860801" y="8522292"/>
            <a:ext cx="3401486" cy="778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5"/>
              </a:lnSpc>
            </a:pPr>
            <a:r>
              <a:rPr lang="en-US" sz="4610" b="1" dirty="0">
                <a:solidFill>
                  <a:srgbClr val="00B0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54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070175" y="6748353"/>
            <a:ext cx="3401486" cy="778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5"/>
              </a:lnSpc>
            </a:pPr>
            <a:r>
              <a:rPr lang="en-US" sz="4610" b="1" dirty="0">
                <a:solidFill>
                  <a:schemeClr val="accent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195774" y="4937056"/>
            <a:ext cx="3401486" cy="787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5"/>
              </a:lnSpc>
            </a:pPr>
            <a:r>
              <a:rPr lang="en-US" sz="4610" b="1" dirty="0">
                <a:solidFill>
                  <a:srgbClr val="00B05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179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379963" y="3186194"/>
            <a:ext cx="3401486" cy="778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5"/>
              </a:lnSpc>
            </a:pPr>
            <a:r>
              <a:rPr lang="en-US" sz="4610" b="1" dirty="0">
                <a:solidFill>
                  <a:schemeClr val="accent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182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226145" y="720678"/>
            <a:ext cx="3401486" cy="778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5"/>
              </a:lnSpc>
            </a:pPr>
            <a:r>
              <a:rPr lang="en-US" sz="4610" b="1" dirty="0">
                <a:solidFill>
                  <a:schemeClr val="accent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25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857814" y="7631619"/>
            <a:ext cx="3401486" cy="1179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35"/>
              </a:lnSpc>
            </a:pPr>
            <a:r>
              <a:rPr lang="en-US" sz="6810" b="1" dirty="0">
                <a:solidFill>
                  <a:srgbClr val="24183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779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AE27-D1A4-46DC-6081-D5BCBDBDC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6">
            <a:extLst>
              <a:ext uri="{FF2B5EF4-FFF2-40B4-BE49-F238E27FC236}">
                <a16:creationId xmlns:a16="http://schemas.microsoft.com/office/drawing/2014/main" id="{A62522CA-332A-A6E1-F562-C002614865E0}"/>
              </a:ext>
            </a:extLst>
          </p:cNvPr>
          <p:cNvSpPr/>
          <p:nvPr/>
        </p:nvSpPr>
        <p:spPr>
          <a:xfrm>
            <a:off x="14695503" y="-144601"/>
            <a:ext cx="4486266" cy="1682350"/>
          </a:xfrm>
          <a:custGeom>
            <a:avLst/>
            <a:gdLst/>
            <a:ahLst/>
            <a:cxnLst/>
            <a:rect l="l" t="t" r="r" b="b"/>
            <a:pathLst>
              <a:path w="4486266" h="1682350">
                <a:moveTo>
                  <a:pt x="0" y="0"/>
                </a:moveTo>
                <a:lnTo>
                  <a:pt x="4486266" y="0"/>
                </a:lnTo>
                <a:lnTo>
                  <a:pt x="4486266" y="1682350"/>
                </a:lnTo>
                <a:lnTo>
                  <a:pt x="0" y="1682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869831AA-3230-F9B1-ADBF-1B1B15801AE6}"/>
              </a:ext>
            </a:extLst>
          </p:cNvPr>
          <p:cNvSpPr txBox="1"/>
          <p:nvPr/>
        </p:nvSpPr>
        <p:spPr>
          <a:xfrm>
            <a:off x="443924" y="67389"/>
            <a:ext cx="10850093" cy="1257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65"/>
              </a:lnSpc>
            </a:pPr>
            <a:r>
              <a:rPr lang="en-US" sz="7475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Key recommendations</a:t>
            </a:r>
            <a:endParaRPr lang="en-US" sz="460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4CE755-EAF3-6B27-DD7D-08EE02186470}"/>
              </a:ext>
            </a:extLst>
          </p:cNvPr>
          <p:cNvSpPr txBox="1"/>
          <p:nvPr/>
        </p:nvSpPr>
        <p:spPr>
          <a:xfrm>
            <a:off x="990600" y="1908753"/>
            <a:ext cx="16569023" cy="8371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4000" dirty="0"/>
              <a:t>1.	Prioritise </a:t>
            </a:r>
            <a:r>
              <a:rPr lang="en-GB" sz="4000" b="1" dirty="0"/>
              <a:t>high risk, high reward </a:t>
            </a:r>
            <a:r>
              <a:rPr lang="en-GB" sz="4000" dirty="0"/>
              <a:t>research in: (</a:t>
            </a:r>
            <a:r>
              <a:rPr lang="en-GB" sz="4000" dirty="0" err="1"/>
              <a:t>i</a:t>
            </a:r>
            <a:r>
              <a:rPr lang="en-GB" sz="4000" dirty="0"/>
              <a:t>) </a:t>
            </a:r>
            <a:r>
              <a:rPr lang="en-GB" sz="4000" b="1" dirty="0"/>
              <a:t>advancing semiconductor </a:t>
            </a:r>
          </a:p>
          <a:p>
            <a:pPr lvl="0"/>
            <a:r>
              <a:rPr lang="en-GB" sz="4000" b="1" dirty="0"/>
              <a:t>materials</a:t>
            </a:r>
            <a:r>
              <a:rPr lang="en-GB" sz="4000" dirty="0"/>
              <a:t> (including materials such as compound and 2D semiconductors); </a:t>
            </a:r>
          </a:p>
          <a:p>
            <a:pPr lvl="0"/>
            <a:r>
              <a:rPr lang="en-GB" sz="4000" dirty="0"/>
              <a:t>(ii) </a:t>
            </a:r>
            <a:r>
              <a:rPr lang="en-GB" sz="4000" b="1" dirty="0"/>
              <a:t>designing and modelling novel IC architectures</a:t>
            </a:r>
            <a:r>
              <a:rPr lang="en-GB" sz="4000" dirty="0"/>
              <a:t> and; (iii) </a:t>
            </a:r>
            <a:r>
              <a:rPr lang="en-GB" sz="4000" b="1" dirty="0"/>
              <a:t>realising hybrid </a:t>
            </a:r>
          </a:p>
          <a:p>
            <a:pPr lvl="0"/>
            <a:r>
              <a:rPr lang="en-GB" sz="4000" b="1" dirty="0"/>
              <a:t>and heterogenous systems</a:t>
            </a:r>
            <a:r>
              <a:rPr lang="en-GB" sz="4000" dirty="0"/>
              <a:t>.</a:t>
            </a:r>
          </a:p>
          <a:p>
            <a:pPr lvl="0"/>
            <a:r>
              <a:rPr lang="en-GB" sz="4000" dirty="0"/>
              <a:t>2.	Establish </a:t>
            </a:r>
            <a:r>
              <a:rPr lang="en-GB" sz="4000" b="1" dirty="0"/>
              <a:t>semiconductor prototyping capabilities</a:t>
            </a:r>
            <a:r>
              <a:rPr lang="en-GB" sz="4000" dirty="0"/>
              <a:t> in the UK across various </a:t>
            </a:r>
          </a:p>
          <a:p>
            <a:pPr lvl="0"/>
            <a:r>
              <a:rPr lang="en-GB" sz="4000" dirty="0"/>
              <a:t>levels of TRLs based on exemplar international models such as South Korea’s </a:t>
            </a:r>
          </a:p>
          <a:p>
            <a:pPr lvl="0"/>
            <a:r>
              <a:rPr lang="en-GB" sz="4000" dirty="0"/>
              <a:t>National </a:t>
            </a:r>
            <a:r>
              <a:rPr lang="en-GB" sz="4000" dirty="0" err="1"/>
              <a:t>NanoFab</a:t>
            </a:r>
            <a:r>
              <a:rPr lang="en-GB" sz="4000" dirty="0"/>
              <a:t> Centre or IMEC and create </a:t>
            </a:r>
            <a:r>
              <a:rPr lang="en-GB" sz="4000" b="1" dirty="0"/>
              <a:t>a small-scale silicon </a:t>
            </a:r>
          </a:p>
          <a:p>
            <a:pPr lvl="0"/>
            <a:r>
              <a:rPr lang="en-GB" sz="4000" b="1" dirty="0"/>
              <a:t>manufacturing capability </a:t>
            </a:r>
            <a:r>
              <a:rPr lang="en-GB" sz="4000" dirty="0"/>
              <a:t>focused on R&amp;D.</a:t>
            </a:r>
          </a:p>
          <a:p>
            <a:pPr lvl="0"/>
            <a:r>
              <a:rPr lang="en-GB" sz="4000" dirty="0"/>
              <a:t>3.	</a:t>
            </a:r>
            <a:r>
              <a:rPr lang="en-GB" sz="4000" b="1" dirty="0"/>
              <a:t>Increase R&amp;D funding specifically for semiconductors</a:t>
            </a:r>
            <a:r>
              <a:rPr lang="en-GB" sz="4000" dirty="0"/>
              <a:t> and establish </a:t>
            </a:r>
          </a:p>
          <a:p>
            <a:pPr lvl="0"/>
            <a:r>
              <a:rPr lang="en-GB" sz="4000" b="1" dirty="0"/>
              <a:t>collaborative communities of practice</a:t>
            </a:r>
            <a:r>
              <a:rPr lang="en-GB" sz="4000" dirty="0"/>
              <a:t> supported by Network+ grants, with </a:t>
            </a:r>
          </a:p>
          <a:p>
            <a:pPr lvl="0"/>
            <a:r>
              <a:rPr lang="en-GB" sz="4000" dirty="0"/>
              <a:t>the aim of growing existing and creating new high quality </a:t>
            </a:r>
            <a:r>
              <a:rPr lang="en-GB" sz="4000" b="1" dirty="0"/>
              <a:t>cluster ecosystems.</a:t>
            </a:r>
            <a:endParaRPr lang="en-GB" sz="4000" dirty="0"/>
          </a:p>
          <a:p>
            <a:pPr marL="742950" lvl="0" indent="-742950">
              <a:buAutoNum type="arabicPeriod" startAt="4"/>
            </a:pPr>
            <a:r>
              <a:rPr lang="en-GB" sz="4000" b="1" dirty="0"/>
              <a:t>Materially improve the proposition for researchers</a:t>
            </a:r>
            <a:r>
              <a:rPr lang="en-GB" sz="4000" dirty="0"/>
              <a:t> to remain in UK </a:t>
            </a:r>
          </a:p>
          <a:p>
            <a:pPr lvl="0"/>
            <a:r>
              <a:rPr lang="en-GB" sz="4000" dirty="0"/>
              <a:t>academia through renumeration and various incentives.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69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8AB95-4133-DBB2-51AC-40D657664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6">
            <a:extLst>
              <a:ext uri="{FF2B5EF4-FFF2-40B4-BE49-F238E27FC236}">
                <a16:creationId xmlns:a16="http://schemas.microsoft.com/office/drawing/2014/main" id="{819A126D-EAD2-E688-6D51-2B37E2BFC43C}"/>
              </a:ext>
            </a:extLst>
          </p:cNvPr>
          <p:cNvSpPr/>
          <p:nvPr/>
        </p:nvSpPr>
        <p:spPr>
          <a:xfrm>
            <a:off x="14695503" y="-144601"/>
            <a:ext cx="4486266" cy="1682350"/>
          </a:xfrm>
          <a:custGeom>
            <a:avLst/>
            <a:gdLst/>
            <a:ahLst/>
            <a:cxnLst/>
            <a:rect l="l" t="t" r="r" b="b"/>
            <a:pathLst>
              <a:path w="4486266" h="1682350">
                <a:moveTo>
                  <a:pt x="0" y="0"/>
                </a:moveTo>
                <a:lnTo>
                  <a:pt x="4486266" y="0"/>
                </a:lnTo>
                <a:lnTo>
                  <a:pt x="4486266" y="1682350"/>
                </a:lnTo>
                <a:lnTo>
                  <a:pt x="0" y="1682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F3CFCC59-15DB-B963-2573-87C970EEDE76}"/>
              </a:ext>
            </a:extLst>
          </p:cNvPr>
          <p:cNvSpPr txBox="1"/>
          <p:nvPr/>
        </p:nvSpPr>
        <p:spPr>
          <a:xfrm>
            <a:off x="443924" y="67389"/>
            <a:ext cx="10850093" cy="1257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65"/>
              </a:lnSpc>
            </a:pPr>
            <a:r>
              <a:rPr lang="en-US" sz="7475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Key recommendations</a:t>
            </a:r>
            <a:endParaRPr lang="en-US" sz="460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5E7B40-D01C-8714-E0A9-DEA54894FFF4}"/>
              </a:ext>
            </a:extLst>
          </p:cNvPr>
          <p:cNvSpPr txBox="1"/>
          <p:nvPr/>
        </p:nvSpPr>
        <p:spPr>
          <a:xfrm>
            <a:off x="990600" y="1908753"/>
            <a:ext cx="16681811" cy="8094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4000" dirty="0"/>
              <a:t>5.	Grow a talent pipeline for a range of staffing in semiconductor R&amp;D and </a:t>
            </a:r>
          </a:p>
          <a:p>
            <a:pPr lvl="0"/>
            <a:r>
              <a:rPr lang="en-GB" sz="4000" dirty="0"/>
              <a:t>industry in the UK, with a specific aim of establishing a </a:t>
            </a:r>
            <a:r>
              <a:rPr lang="en-GB" sz="4000" b="1" dirty="0"/>
              <a:t>new model of doctoral </a:t>
            </a:r>
          </a:p>
          <a:p>
            <a:pPr lvl="0"/>
            <a:r>
              <a:rPr lang="en-GB" sz="4000" b="1" dirty="0"/>
              <a:t>training across the core semiconductor topics </a:t>
            </a:r>
            <a:r>
              <a:rPr lang="en-GB" sz="4000" dirty="0"/>
              <a:t>and improving the training of </a:t>
            </a:r>
          </a:p>
          <a:p>
            <a:pPr lvl="0"/>
            <a:r>
              <a:rPr lang="en-GB" sz="4000" dirty="0"/>
              <a:t>technical professionals. </a:t>
            </a:r>
          </a:p>
          <a:p>
            <a:pPr marL="742950" lvl="0" indent="-742950">
              <a:buAutoNum type="arabicPeriod" startAt="6"/>
            </a:pPr>
            <a:r>
              <a:rPr lang="en-GB" sz="4000" dirty="0"/>
              <a:t>Grow and ease the commercialisation of research from universities by </a:t>
            </a:r>
          </a:p>
          <a:p>
            <a:pPr lvl="0"/>
            <a:r>
              <a:rPr lang="en-GB" sz="4000" dirty="0"/>
              <a:t>introducing substantial investment and more effectively exploit </a:t>
            </a:r>
            <a:r>
              <a:rPr lang="en-GB" sz="4000" dirty="0" err="1"/>
              <a:t>InnovateUK</a:t>
            </a:r>
            <a:r>
              <a:rPr lang="en-GB" sz="4000" dirty="0"/>
              <a:t>, </a:t>
            </a:r>
          </a:p>
          <a:p>
            <a:pPr lvl="0"/>
            <a:r>
              <a:rPr lang="en-GB" sz="4000" dirty="0" err="1"/>
              <a:t>ChipStart</a:t>
            </a:r>
            <a:r>
              <a:rPr lang="en-GB" sz="4000" dirty="0"/>
              <a:t>, and UKESF support to help </a:t>
            </a:r>
            <a:r>
              <a:rPr lang="en-GB" sz="4000" b="1" dirty="0"/>
              <a:t>accelerate commercialisation of </a:t>
            </a:r>
          </a:p>
          <a:p>
            <a:pPr lvl="0"/>
            <a:r>
              <a:rPr lang="en-GB" sz="4000" b="1" dirty="0"/>
              <a:t>university research</a:t>
            </a:r>
            <a:r>
              <a:rPr lang="en-GB" sz="4000" dirty="0"/>
              <a:t>; in addition, more effectively</a:t>
            </a:r>
            <a:r>
              <a:rPr lang="en-GB" sz="4000" b="1" dirty="0"/>
              <a:t> attract VC investment </a:t>
            </a:r>
            <a:r>
              <a:rPr lang="en-GB" sz="4000" dirty="0"/>
              <a:t>by </a:t>
            </a:r>
          </a:p>
          <a:p>
            <a:pPr lvl="0"/>
            <a:r>
              <a:rPr lang="en-GB" sz="4000" dirty="0"/>
              <a:t>enhancing ‘crowd in investment’. </a:t>
            </a:r>
          </a:p>
          <a:p>
            <a:pPr marL="742950" lvl="0" indent="-742950">
              <a:buAutoNum type="arabicPeriod" startAt="7"/>
            </a:pPr>
            <a:r>
              <a:rPr lang="en-GB" sz="4000" dirty="0"/>
              <a:t>Establish a </a:t>
            </a:r>
            <a:r>
              <a:rPr lang="en-GB" sz="4000" b="1" dirty="0"/>
              <a:t>lightweight central organisation</a:t>
            </a:r>
            <a:r>
              <a:rPr lang="en-GB" sz="4000" dirty="0"/>
              <a:t> for semiconductors to provide </a:t>
            </a:r>
          </a:p>
          <a:p>
            <a:pPr lvl="0"/>
            <a:r>
              <a:rPr lang="en-GB" sz="4000" dirty="0"/>
              <a:t>information on access to national semiconductor R&amp;D facilities, work on a bold </a:t>
            </a:r>
          </a:p>
          <a:p>
            <a:pPr lvl="0"/>
            <a:r>
              <a:rPr lang="en-GB" sz="4000" dirty="0"/>
              <a:t>curriculum on semiconductor skills, generate imaginative public campaigns on </a:t>
            </a:r>
          </a:p>
          <a:p>
            <a:pPr lvl="0"/>
            <a:r>
              <a:rPr lang="en-GB" sz="4000" dirty="0"/>
              <a:t>semiconductors and support inward investment opportunities. 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0046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183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27611A-4C4E-A59F-CEA5-0372BEC9F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EB84D67-7996-A867-A1D0-0E3829F002BE}"/>
              </a:ext>
            </a:extLst>
          </p:cNvPr>
          <p:cNvSpPr/>
          <p:nvPr/>
        </p:nvSpPr>
        <p:spPr>
          <a:xfrm>
            <a:off x="838200" y="2129024"/>
            <a:ext cx="10576229" cy="8157976"/>
          </a:xfrm>
          <a:custGeom>
            <a:avLst/>
            <a:gdLst/>
            <a:ahLst/>
            <a:cxnLst/>
            <a:rect l="l" t="t" r="r" b="b"/>
            <a:pathLst>
              <a:path w="10576229" h="8157976">
                <a:moveTo>
                  <a:pt x="0" y="0"/>
                </a:moveTo>
                <a:lnTo>
                  <a:pt x="10576229" y="0"/>
                </a:lnTo>
                <a:lnTo>
                  <a:pt x="10576229" y="8157976"/>
                </a:lnTo>
                <a:lnTo>
                  <a:pt x="0" y="81579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</a:blip>
            <a:stretch>
              <a:fillRect l="-170256" t="-82978" r="-377665" b="-132015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FE11156-4266-697A-544E-5E5EA89CF395}"/>
              </a:ext>
            </a:extLst>
          </p:cNvPr>
          <p:cNvSpPr txBox="1"/>
          <p:nvPr/>
        </p:nvSpPr>
        <p:spPr>
          <a:xfrm>
            <a:off x="7784248" y="4005703"/>
            <a:ext cx="8027252" cy="151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0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Bold"/>
                <a:ea typeface="+mn-ea"/>
                <a:cs typeface="+mn-cs"/>
              </a:rPr>
              <a:t>Thank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94514C-D0CA-05EA-68FD-C07A609630A3}"/>
              </a:ext>
            </a:extLst>
          </p:cNvPr>
          <p:cNvSpPr txBox="1"/>
          <p:nvPr/>
        </p:nvSpPr>
        <p:spPr>
          <a:xfrm>
            <a:off x="7767919" y="3518262"/>
            <a:ext cx="9144000" cy="487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4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15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Semiconductors: Future UK R&amp;D</a:t>
            </a:r>
          </a:p>
        </p:txBody>
      </p:sp>
    </p:spTree>
    <p:extLst>
      <p:ext uri="{BB962C8B-B14F-4D97-AF65-F5344CB8AC3E}">
        <p14:creationId xmlns:p14="http://schemas.microsoft.com/office/powerpoint/2010/main" val="95055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5925"/>
            <a:ext cx="1028700" cy="10261076"/>
          </a:xfrm>
          <a:custGeom>
            <a:avLst/>
            <a:gdLst/>
            <a:ahLst/>
            <a:cxnLst/>
            <a:rect l="l" t="t" r="r" b="b"/>
            <a:pathLst>
              <a:path w="1028700" h="10261076">
                <a:moveTo>
                  <a:pt x="0" y="0"/>
                </a:moveTo>
                <a:lnTo>
                  <a:pt x="1028700" y="0"/>
                </a:lnTo>
                <a:lnTo>
                  <a:pt x="1028700" y="10261076"/>
                </a:lnTo>
                <a:lnTo>
                  <a:pt x="0" y="10261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74971" r="-137497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448550" y="5143502"/>
            <a:ext cx="4905375" cy="3171401"/>
            <a:chOff x="0" y="0"/>
            <a:chExt cx="1599741" cy="10342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99741" cy="1034258"/>
            </a:xfrm>
            <a:custGeom>
              <a:avLst/>
              <a:gdLst/>
              <a:ahLst/>
              <a:cxnLst/>
              <a:rect l="l" t="t" r="r" b="b"/>
              <a:pathLst>
                <a:path w="1599741" h="1034258">
                  <a:moveTo>
                    <a:pt x="0" y="0"/>
                  </a:moveTo>
                  <a:lnTo>
                    <a:pt x="1599741" y="0"/>
                  </a:lnTo>
                  <a:lnTo>
                    <a:pt x="1599741" y="1034258"/>
                  </a:lnTo>
                  <a:lnTo>
                    <a:pt x="0" y="1034258"/>
                  </a:lnTo>
                  <a:close/>
                </a:path>
              </a:pathLst>
            </a:custGeom>
            <a:solidFill>
              <a:srgbClr val="ABBAC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353925" y="1972100"/>
            <a:ext cx="4905375" cy="3171401"/>
            <a:chOff x="0" y="0"/>
            <a:chExt cx="1599741" cy="10342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99741" cy="1034258"/>
            </a:xfrm>
            <a:custGeom>
              <a:avLst/>
              <a:gdLst/>
              <a:ahLst/>
              <a:cxnLst/>
              <a:rect l="l" t="t" r="r" b="b"/>
              <a:pathLst>
                <a:path w="1599741" h="1034258">
                  <a:moveTo>
                    <a:pt x="0" y="0"/>
                  </a:moveTo>
                  <a:lnTo>
                    <a:pt x="1599741" y="0"/>
                  </a:lnTo>
                  <a:lnTo>
                    <a:pt x="1599741" y="1034258"/>
                  </a:lnTo>
                  <a:lnTo>
                    <a:pt x="0" y="1034258"/>
                  </a:lnTo>
                  <a:close/>
                </a:path>
              </a:pathLst>
            </a:custGeom>
            <a:solidFill>
              <a:srgbClr val="6468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2317805" y="494163"/>
            <a:ext cx="4941099" cy="1069074"/>
          </a:xfrm>
          <a:custGeom>
            <a:avLst/>
            <a:gdLst/>
            <a:ahLst/>
            <a:cxnLst/>
            <a:rect l="l" t="t" r="r" b="b"/>
            <a:pathLst>
              <a:path w="4941099" h="1069074">
                <a:moveTo>
                  <a:pt x="0" y="0"/>
                </a:moveTo>
                <a:lnTo>
                  <a:pt x="4941098" y="0"/>
                </a:lnTo>
                <a:lnTo>
                  <a:pt x="4941098" y="1069074"/>
                </a:lnTo>
                <a:lnTo>
                  <a:pt x="0" y="1069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2886534" y="2739389"/>
            <a:ext cx="3840158" cy="360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F7F7F7"/>
                </a:solidFill>
                <a:latin typeface="Now Heavy"/>
              </a:rPr>
              <a:t>Community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99418" y="5836486"/>
            <a:ext cx="3803642" cy="360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606060"/>
                </a:solidFill>
                <a:latin typeface="Now Heavy"/>
              </a:rPr>
              <a:t>Collaborations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05811" y="1298838"/>
            <a:ext cx="4156865" cy="5699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1" dirty="0">
                <a:solidFill>
                  <a:srgbClr val="606060"/>
                </a:solidFill>
                <a:latin typeface="Now"/>
              </a:rPr>
              <a:t>EPSRC-funded Network+ on current, and future, electronic systems.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181941" y="6462931"/>
            <a:ext cx="3438596" cy="7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>
                <a:solidFill>
                  <a:srgbClr val="606060"/>
                </a:solidFill>
                <a:latin typeface="Now"/>
              </a:rPr>
              <a:t>International links</a:t>
            </a:r>
          </a:p>
          <a:p>
            <a:pPr algn="ctr">
              <a:lnSpc>
                <a:spcPts val="3150"/>
              </a:lnSpc>
            </a:pPr>
            <a:r>
              <a:rPr lang="en-US" sz="2100">
                <a:solidFill>
                  <a:srgbClr val="606060"/>
                </a:solidFill>
                <a:latin typeface="Now"/>
              </a:rPr>
              <a:t>Multidisciplinarity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087316" y="3296386"/>
            <a:ext cx="3438596" cy="1199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>
                <a:solidFill>
                  <a:srgbClr val="F7F7F7"/>
                </a:solidFill>
                <a:latin typeface="Now"/>
              </a:rPr>
              <a:t>Networking across the academic domains</a:t>
            </a:r>
          </a:p>
          <a:p>
            <a:pPr algn="ctr">
              <a:lnSpc>
                <a:spcPts val="3150"/>
              </a:lnSpc>
            </a:pPr>
            <a:r>
              <a:rPr lang="en-US" sz="2100">
                <a:solidFill>
                  <a:srgbClr val="F7F7F7"/>
                </a:solidFill>
                <a:latin typeface="Now"/>
              </a:rPr>
              <a:t>Industry links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448550" y="1972100"/>
            <a:ext cx="4905375" cy="3171401"/>
            <a:chOff x="0" y="0"/>
            <a:chExt cx="1599741" cy="103425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99741" cy="1034258"/>
            </a:xfrm>
            <a:custGeom>
              <a:avLst/>
              <a:gdLst/>
              <a:ahLst/>
              <a:cxnLst/>
              <a:rect l="l" t="t" r="r" b="b"/>
              <a:pathLst>
                <a:path w="1599741" h="1034258">
                  <a:moveTo>
                    <a:pt x="0" y="0"/>
                  </a:moveTo>
                  <a:lnTo>
                    <a:pt x="1599741" y="0"/>
                  </a:lnTo>
                  <a:lnTo>
                    <a:pt x="1599741" y="1034258"/>
                  </a:lnTo>
                  <a:lnTo>
                    <a:pt x="0" y="1034258"/>
                  </a:lnTo>
                  <a:close/>
                </a:path>
              </a:pathLst>
            </a:custGeom>
            <a:solidFill>
              <a:srgbClr val="6194D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353925" y="5143502"/>
            <a:ext cx="4905375" cy="3171401"/>
            <a:chOff x="0" y="0"/>
            <a:chExt cx="1599741" cy="103425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99741" cy="1034258"/>
            </a:xfrm>
            <a:custGeom>
              <a:avLst/>
              <a:gdLst/>
              <a:ahLst/>
              <a:cxnLst/>
              <a:rect l="l" t="t" r="r" b="b"/>
              <a:pathLst>
                <a:path w="1599741" h="1034258">
                  <a:moveTo>
                    <a:pt x="0" y="0"/>
                  </a:moveTo>
                  <a:lnTo>
                    <a:pt x="1599741" y="0"/>
                  </a:lnTo>
                  <a:lnTo>
                    <a:pt x="1599741" y="1034258"/>
                  </a:lnTo>
                  <a:lnTo>
                    <a:pt x="0" y="1034258"/>
                  </a:lnTo>
                  <a:close/>
                </a:path>
              </a:pathLst>
            </a:custGeom>
            <a:solidFill>
              <a:srgbClr val="C1C06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087316" y="6262906"/>
            <a:ext cx="3438596" cy="1199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>
                <a:solidFill>
                  <a:srgbClr val="606060"/>
                </a:solidFill>
                <a:latin typeface="Now"/>
              </a:rPr>
              <a:t>Support for researchers</a:t>
            </a:r>
          </a:p>
          <a:p>
            <a:pPr algn="ctr">
              <a:lnSpc>
                <a:spcPts val="3150"/>
              </a:lnSpc>
            </a:pPr>
            <a:r>
              <a:rPr lang="en-US" sz="2100">
                <a:solidFill>
                  <a:srgbClr val="606060"/>
                </a:solidFill>
                <a:latin typeface="Now"/>
              </a:rPr>
              <a:t>Training </a:t>
            </a:r>
          </a:p>
          <a:p>
            <a:pPr algn="ctr">
              <a:lnSpc>
                <a:spcPts val="3150"/>
              </a:lnSpc>
            </a:pPr>
            <a:r>
              <a:rPr lang="en-US" sz="2100">
                <a:solidFill>
                  <a:srgbClr val="606060"/>
                </a:solidFill>
                <a:latin typeface="Now"/>
              </a:rPr>
              <a:t>Holistic ecosystem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64464" y="3006328"/>
            <a:ext cx="3438596" cy="2020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>
                <a:solidFill>
                  <a:srgbClr val="F7F7F7"/>
                </a:solidFill>
                <a:latin typeface="Now"/>
              </a:rPr>
              <a:t>Linking to key priorities</a:t>
            </a:r>
          </a:p>
          <a:p>
            <a:pPr algn="ctr">
              <a:lnSpc>
                <a:spcPts val="3150"/>
              </a:lnSpc>
            </a:pPr>
            <a:r>
              <a:rPr lang="en-US" sz="2100">
                <a:solidFill>
                  <a:srgbClr val="F7F7F7"/>
                </a:solidFill>
                <a:latin typeface="Now"/>
              </a:rPr>
              <a:t>Establishing and supporting trajectories</a:t>
            </a:r>
          </a:p>
          <a:p>
            <a:pPr algn="ctr">
              <a:lnSpc>
                <a:spcPts val="3150"/>
              </a:lnSpc>
            </a:pPr>
            <a:r>
              <a:rPr lang="en-US" sz="2100">
                <a:solidFill>
                  <a:srgbClr val="F7F7F7"/>
                </a:solidFill>
                <a:latin typeface="Now"/>
              </a:rPr>
              <a:t>Challenge-led</a:t>
            </a:r>
          </a:p>
          <a:p>
            <a:pPr algn="ctr">
              <a:lnSpc>
                <a:spcPts val="3150"/>
              </a:lnSpc>
            </a:pPr>
            <a:r>
              <a:rPr lang="en-US" sz="2100">
                <a:solidFill>
                  <a:srgbClr val="F7F7F7"/>
                </a:solidFill>
                <a:latin typeface="Now"/>
              </a:rPr>
              <a:t>Sustainability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999418" y="2556034"/>
            <a:ext cx="3803642" cy="360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F7F7F7"/>
                </a:solidFill>
                <a:latin typeface="Now Heavy"/>
              </a:rPr>
              <a:t>Strategy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886534" y="5836486"/>
            <a:ext cx="3803642" cy="360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606060"/>
                </a:solidFill>
                <a:latin typeface="Now Heavy"/>
              </a:rPr>
              <a:t>Pipeline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D0358-6A92-C00D-3098-8609EDE9B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Description automatically generated">
            <a:extLst>
              <a:ext uri="{FF2B5EF4-FFF2-40B4-BE49-F238E27FC236}">
                <a16:creationId xmlns:a16="http://schemas.microsoft.com/office/drawing/2014/main" id="{5178BF6D-D534-401D-9A95-66A9C6FB2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0" y="358568"/>
            <a:ext cx="4054793" cy="9658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5F1AE547-B7F2-AFC9-5C28-50AD8D0DD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677" y="1585043"/>
            <a:ext cx="18022187" cy="1041539"/>
          </a:xfrm>
        </p:spPr>
        <p:txBody>
          <a:bodyPr>
            <a:normAutofit/>
          </a:bodyPr>
          <a:lstStyle/>
          <a:p>
            <a:r>
              <a:rPr lang="en-GB" sz="3000" b="1" i="1" u="sng" dirty="0"/>
              <a:t>The eFutures Project is an EPSRC collaborative project led by Queen’s University Belfast and involves the following universities:</a:t>
            </a:r>
          </a:p>
        </p:txBody>
      </p:sp>
      <p:pic>
        <p:nvPicPr>
          <p:cNvPr id="1026" name="Picture 2" descr="University of Bristol - WUN">
            <a:extLst>
              <a:ext uri="{FF2B5EF4-FFF2-40B4-BE49-F238E27FC236}">
                <a16:creationId xmlns:a16="http://schemas.microsoft.com/office/drawing/2014/main" id="{D26DEA12-7C99-3C65-60AE-1AD5F03CD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61" y="2665949"/>
            <a:ext cx="2132675" cy="61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Cambridge on The Conversation">
            <a:extLst>
              <a:ext uri="{FF2B5EF4-FFF2-40B4-BE49-F238E27FC236}">
                <a16:creationId xmlns:a16="http://schemas.microsoft.com/office/drawing/2014/main" id="{FEEACA58-6F68-BC3A-8A04-BC34804A2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186" y="2248787"/>
            <a:ext cx="1930440" cy="195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Edinburgh — betterunichoices">
            <a:extLst>
              <a:ext uri="{FF2B5EF4-FFF2-40B4-BE49-F238E27FC236}">
                <a16:creationId xmlns:a16="http://schemas.microsoft.com/office/drawing/2014/main" id="{AC64802E-826E-FFF4-BDD7-2833E6878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769" y="2567671"/>
            <a:ext cx="3929063" cy="195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iversity of Glasgow – IBEC ...">
            <a:extLst>
              <a:ext uri="{FF2B5EF4-FFF2-40B4-BE49-F238E27FC236}">
                <a16:creationId xmlns:a16="http://schemas.microsoft.com/office/drawing/2014/main" id="{B634AA20-E993-FA9A-142B-CB8163B5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6308" y="2425299"/>
            <a:ext cx="3655727" cy="145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llege London logo transparent PNG ...">
            <a:extLst>
              <a:ext uri="{FF2B5EF4-FFF2-40B4-BE49-F238E27FC236}">
                <a16:creationId xmlns:a16="http://schemas.microsoft.com/office/drawing/2014/main" id="{F9541775-4182-CBDB-CC93-4A125EEA1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3" y="4113697"/>
            <a:ext cx="3214689" cy="16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iversity of Liverpool | University ...">
            <a:extLst>
              <a:ext uri="{FF2B5EF4-FFF2-40B4-BE49-F238E27FC236}">
                <a16:creationId xmlns:a16="http://schemas.microsoft.com/office/drawing/2014/main" id="{7561D315-E914-DBFE-325E-955A70004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850" y="4010085"/>
            <a:ext cx="3214688" cy="21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University logo | University brand ...">
            <a:extLst>
              <a:ext uri="{FF2B5EF4-FFF2-40B4-BE49-F238E27FC236}">
                <a16:creationId xmlns:a16="http://schemas.microsoft.com/office/drawing/2014/main" id="{F580C77C-B552-AD85-0C3C-BDD1AA907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992" y="4106006"/>
            <a:ext cx="4772025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ewcastle University Logo and symbol ...">
            <a:extLst>
              <a:ext uri="{FF2B5EF4-FFF2-40B4-BE49-F238E27FC236}">
                <a16:creationId xmlns:a16="http://schemas.microsoft.com/office/drawing/2014/main" id="{0B0ACCC8-3FBE-B1DE-686D-6A1303612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2905" y="4301654"/>
            <a:ext cx="2996570" cy="168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TU - Nottingham Trent University Logo ...">
            <a:extLst>
              <a:ext uri="{FF2B5EF4-FFF2-40B4-BE49-F238E27FC236}">
                <a16:creationId xmlns:a16="http://schemas.microsoft.com/office/drawing/2014/main" id="{7197657C-E281-CFC7-1055-14B14C417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30" y="5788216"/>
            <a:ext cx="2337083" cy="23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Employer Skills Academy ...">
            <a:extLst>
              <a:ext uri="{FF2B5EF4-FFF2-40B4-BE49-F238E27FC236}">
                <a16:creationId xmlns:a16="http://schemas.microsoft.com/office/drawing/2014/main" id="{6327B4F2-D4DE-29AE-2907-457C5C181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05" y="5473753"/>
            <a:ext cx="3214688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egional Admissions Counselors of ...">
            <a:extLst>
              <a:ext uri="{FF2B5EF4-FFF2-40B4-BE49-F238E27FC236}">
                <a16:creationId xmlns:a16="http://schemas.microsoft.com/office/drawing/2014/main" id="{1841620A-FED8-BD9B-8364-780A546A5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111" y="6632144"/>
            <a:ext cx="3466217" cy="9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University of Sussex - Wikipedia">
            <a:extLst>
              <a:ext uri="{FF2B5EF4-FFF2-40B4-BE49-F238E27FC236}">
                <a16:creationId xmlns:a16="http://schemas.microsoft.com/office/drawing/2014/main" id="{BDEBB00F-7ED5-698F-158F-1D39C88BE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3913" y="6263419"/>
            <a:ext cx="1882784" cy="18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Ulster University - British Irish Chamber">
            <a:extLst>
              <a:ext uri="{FF2B5EF4-FFF2-40B4-BE49-F238E27FC236}">
                <a16:creationId xmlns:a16="http://schemas.microsoft.com/office/drawing/2014/main" id="{DC434BA6-E63B-4D5B-5153-5DC7B394F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01" y="8257645"/>
            <a:ext cx="2675135" cy="177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York University - InnovateON.ca">
            <a:extLst>
              <a:ext uri="{FF2B5EF4-FFF2-40B4-BE49-F238E27FC236}">
                <a16:creationId xmlns:a16="http://schemas.microsoft.com/office/drawing/2014/main" id="{1CA0F5CF-4724-4727-0D5E-935A15786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015" y="8540717"/>
            <a:ext cx="3547475" cy="12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File:Logo for Imperial College London ...">
            <a:extLst>
              <a:ext uri="{FF2B5EF4-FFF2-40B4-BE49-F238E27FC236}">
                <a16:creationId xmlns:a16="http://schemas.microsoft.com/office/drawing/2014/main" id="{62EDE02F-3B47-659D-F6B4-F7F8BB160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078" y="8611532"/>
            <a:ext cx="4263947" cy="111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40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82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3111" y="1028700"/>
            <a:ext cx="1601905" cy="1600510"/>
          </a:xfrm>
          <a:custGeom>
            <a:avLst/>
            <a:gdLst/>
            <a:ahLst/>
            <a:cxnLst/>
            <a:rect l="l" t="t" r="r" b="b"/>
            <a:pathLst>
              <a:path w="1601905" h="1600510">
                <a:moveTo>
                  <a:pt x="0" y="0"/>
                </a:moveTo>
                <a:lnTo>
                  <a:pt x="1601905" y="0"/>
                </a:lnTo>
                <a:lnTo>
                  <a:pt x="1601905" y="1600510"/>
                </a:lnTo>
                <a:lnTo>
                  <a:pt x="0" y="16005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34" t="-4438" r="-4710" b="-580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0424348" y="10287"/>
            <a:ext cx="7863652" cy="10276713"/>
          </a:xfrm>
          <a:custGeom>
            <a:avLst/>
            <a:gdLst/>
            <a:ahLst/>
            <a:cxnLst/>
            <a:rect l="l" t="t" r="r" b="b"/>
            <a:pathLst>
              <a:path w="7863652" h="10276713">
                <a:moveTo>
                  <a:pt x="0" y="0"/>
                </a:moveTo>
                <a:lnTo>
                  <a:pt x="7863652" y="0"/>
                </a:lnTo>
                <a:lnTo>
                  <a:pt x="7863652" y="10276713"/>
                </a:lnTo>
                <a:lnTo>
                  <a:pt x="0" y="102767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5290" r="-4443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43111" y="3727111"/>
            <a:ext cx="7700889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GB" sz="4400" dirty="0">
                <a:solidFill>
                  <a:srgbClr val="FFFFFF"/>
                </a:solidFill>
                <a:latin typeface="Raleway Bold"/>
              </a:rPr>
              <a:t>Semiconductor Research and Development: the UK Academic landscape </a:t>
            </a:r>
            <a:endParaRPr lang="en-US" sz="4400" dirty="0">
              <a:solidFill>
                <a:srgbClr val="FFFFFF"/>
              </a:solidFill>
              <a:latin typeface="Raleway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5054" r="-4450" b="-95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9284024"/>
            <a:ext cx="15939301" cy="535987"/>
            <a:chOff x="0" y="0"/>
            <a:chExt cx="4198005" cy="1411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98005" cy="141165"/>
            </a:xfrm>
            <a:custGeom>
              <a:avLst/>
              <a:gdLst/>
              <a:ahLst/>
              <a:cxnLst/>
              <a:rect l="l" t="t" r="r" b="b"/>
              <a:pathLst>
                <a:path w="4198005" h="141165">
                  <a:moveTo>
                    <a:pt x="0" y="0"/>
                  </a:moveTo>
                  <a:lnTo>
                    <a:pt x="4198005" y="0"/>
                  </a:lnTo>
                  <a:lnTo>
                    <a:pt x="4198005" y="141165"/>
                  </a:lnTo>
                  <a:lnTo>
                    <a:pt x="0" y="141165"/>
                  </a:lnTo>
                  <a:close/>
                </a:path>
              </a:pathLst>
            </a:custGeom>
            <a:solidFill>
              <a:srgbClr val="2D2D5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198005" cy="1983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619052" y="8852789"/>
            <a:ext cx="1096842" cy="1113976"/>
            <a:chOff x="0" y="0"/>
            <a:chExt cx="812800" cy="82549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25497"/>
            </a:xfrm>
            <a:custGeom>
              <a:avLst/>
              <a:gdLst/>
              <a:ahLst/>
              <a:cxnLst/>
              <a:rect l="l" t="t" r="r" b="b"/>
              <a:pathLst>
                <a:path w="812800" h="825497">
                  <a:moveTo>
                    <a:pt x="406400" y="0"/>
                  </a:moveTo>
                  <a:cubicBezTo>
                    <a:pt x="181951" y="0"/>
                    <a:pt x="0" y="184794"/>
                    <a:pt x="0" y="412749"/>
                  </a:cubicBezTo>
                  <a:cubicBezTo>
                    <a:pt x="0" y="640704"/>
                    <a:pt x="181951" y="825497"/>
                    <a:pt x="406400" y="825497"/>
                  </a:cubicBezTo>
                  <a:cubicBezTo>
                    <a:pt x="630849" y="825497"/>
                    <a:pt x="812800" y="640704"/>
                    <a:pt x="812800" y="412749"/>
                  </a:cubicBezTo>
                  <a:cubicBezTo>
                    <a:pt x="812800" y="184794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0854" t="-8625" r="-12247" b="-8728"/>
              </a:stretch>
            </a:blipFill>
            <a:ln w="9525" cap="sq">
              <a:solidFill>
                <a:srgbClr val="3C8276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365476" y="8822703"/>
            <a:ext cx="1147650" cy="1165578"/>
            <a:chOff x="0" y="0"/>
            <a:chExt cx="812800" cy="82549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25497"/>
            </a:xfrm>
            <a:custGeom>
              <a:avLst/>
              <a:gdLst/>
              <a:ahLst/>
              <a:cxnLst/>
              <a:rect l="l" t="t" r="r" b="b"/>
              <a:pathLst>
                <a:path w="812800" h="825497">
                  <a:moveTo>
                    <a:pt x="406400" y="0"/>
                  </a:moveTo>
                  <a:cubicBezTo>
                    <a:pt x="181951" y="0"/>
                    <a:pt x="0" y="184794"/>
                    <a:pt x="0" y="412749"/>
                  </a:cubicBezTo>
                  <a:cubicBezTo>
                    <a:pt x="0" y="640704"/>
                    <a:pt x="181951" y="825497"/>
                    <a:pt x="406400" y="825497"/>
                  </a:cubicBezTo>
                  <a:cubicBezTo>
                    <a:pt x="630849" y="825497"/>
                    <a:pt x="812800" y="640704"/>
                    <a:pt x="812800" y="412749"/>
                  </a:cubicBezTo>
                  <a:cubicBezTo>
                    <a:pt x="812800" y="184794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295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0240"/>
              <a:ext cx="660400" cy="727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15583898" y="9070422"/>
            <a:ext cx="711957" cy="730313"/>
          </a:xfrm>
          <a:custGeom>
            <a:avLst/>
            <a:gdLst/>
            <a:ahLst/>
            <a:cxnLst/>
            <a:rect l="l" t="t" r="r" b="b"/>
            <a:pathLst>
              <a:path w="711957" h="730313">
                <a:moveTo>
                  <a:pt x="0" y="0"/>
                </a:moveTo>
                <a:lnTo>
                  <a:pt x="711957" y="0"/>
                </a:lnTo>
                <a:lnTo>
                  <a:pt x="711957" y="730313"/>
                </a:lnTo>
                <a:lnTo>
                  <a:pt x="0" y="7303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97" r="-78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212256" y="6872318"/>
            <a:ext cx="16352185" cy="1562901"/>
            <a:chOff x="0" y="-38100"/>
            <a:chExt cx="4233844" cy="538671"/>
          </a:xfrm>
        </p:grpSpPr>
        <p:sp>
          <p:nvSpPr>
            <p:cNvPr id="17" name="Freeform 17"/>
            <p:cNvSpPr/>
            <p:nvPr/>
          </p:nvSpPr>
          <p:spPr>
            <a:xfrm>
              <a:off x="0" y="83200"/>
              <a:ext cx="4233844" cy="417371"/>
            </a:xfrm>
            <a:custGeom>
              <a:avLst/>
              <a:gdLst/>
              <a:ahLst/>
              <a:cxnLst/>
              <a:rect l="l" t="t" r="r" b="b"/>
              <a:pathLst>
                <a:path w="4233844" h="500571">
                  <a:moveTo>
                    <a:pt x="5779" y="0"/>
                  </a:moveTo>
                  <a:lnTo>
                    <a:pt x="4228064" y="0"/>
                  </a:lnTo>
                  <a:cubicBezTo>
                    <a:pt x="4231256" y="0"/>
                    <a:pt x="4233844" y="2587"/>
                    <a:pt x="4233844" y="5779"/>
                  </a:cubicBezTo>
                  <a:lnTo>
                    <a:pt x="4233844" y="494792"/>
                  </a:lnTo>
                  <a:cubicBezTo>
                    <a:pt x="4233844" y="497983"/>
                    <a:pt x="4231256" y="500571"/>
                    <a:pt x="4228064" y="500571"/>
                  </a:cubicBezTo>
                  <a:lnTo>
                    <a:pt x="5779" y="500571"/>
                  </a:lnTo>
                  <a:cubicBezTo>
                    <a:pt x="2587" y="500571"/>
                    <a:pt x="0" y="497983"/>
                    <a:pt x="0" y="494792"/>
                  </a:cubicBezTo>
                  <a:lnTo>
                    <a:pt x="0" y="5779"/>
                  </a:lnTo>
                  <a:cubicBezTo>
                    <a:pt x="0" y="2587"/>
                    <a:pt x="2587" y="0"/>
                    <a:pt x="5779" y="0"/>
                  </a:cubicBezTo>
                  <a:close/>
                </a:path>
              </a:pathLst>
            </a:custGeom>
            <a:solidFill>
              <a:srgbClr val="1B0E3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4233843" cy="53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>
            <a:off x="5638800" y="7241135"/>
            <a:ext cx="926120" cy="1194084"/>
          </a:xfrm>
          <a:custGeom>
            <a:avLst/>
            <a:gdLst/>
            <a:ahLst/>
            <a:cxnLst/>
            <a:rect l="l" t="t" r="r" b="b"/>
            <a:pathLst>
              <a:path w="1900605" h="1900605">
                <a:moveTo>
                  <a:pt x="0" y="0"/>
                </a:moveTo>
                <a:lnTo>
                  <a:pt x="1900604" y="0"/>
                </a:lnTo>
                <a:lnTo>
                  <a:pt x="1900604" y="1900605"/>
                </a:lnTo>
                <a:lnTo>
                  <a:pt x="0" y="19006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9683802" y="2135375"/>
            <a:ext cx="733194" cy="767743"/>
          </a:xfrm>
          <a:custGeom>
            <a:avLst/>
            <a:gdLst/>
            <a:ahLst/>
            <a:cxnLst/>
            <a:rect l="l" t="t" r="r" b="b"/>
            <a:pathLst>
              <a:path w="733194" h="767743">
                <a:moveTo>
                  <a:pt x="0" y="0"/>
                </a:moveTo>
                <a:lnTo>
                  <a:pt x="733195" y="0"/>
                </a:lnTo>
                <a:lnTo>
                  <a:pt x="733195" y="767743"/>
                </a:lnTo>
                <a:lnTo>
                  <a:pt x="0" y="7677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9714803" y="3889032"/>
            <a:ext cx="458989" cy="457841"/>
          </a:xfrm>
          <a:custGeom>
            <a:avLst/>
            <a:gdLst/>
            <a:ahLst/>
            <a:cxnLst/>
            <a:rect l="l" t="t" r="r" b="b"/>
            <a:pathLst>
              <a:path w="458989" h="457841">
                <a:moveTo>
                  <a:pt x="0" y="0"/>
                </a:moveTo>
                <a:lnTo>
                  <a:pt x="458989" y="0"/>
                </a:lnTo>
                <a:lnTo>
                  <a:pt x="458989" y="457841"/>
                </a:lnTo>
                <a:lnTo>
                  <a:pt x="0" y="4578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9714803" y="4527160"/>
            <a:ext cx="458989" cy="457841"/>
          </a:xfrm>
          <a:custGeom>
            <a:avLst/>
            <a:gdLst/>
            <a:ahLst/>
            <a:cxnLst/>
            <a:rect l="l" t="t" r="r" b="b"/>
            <a:pathLst>
              <a:path w="458989" h="457841">
                <a:moveTo>
                  <a:pt x="0" y="0"/>
                </a:moveTo>
                <a:lnTo>
                  <a:pt x="458989" y="0"/>
                </a:lnTo>
                <a:lnTo>
                  <a:pt x="458989" y="457842"/>
                </a:lnTo>
                <a:lnTo>
                  <a:pt x="0" y="4578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9714803" y="5155435"/>
            <a:ext cx="458989" cy="457841"/>
          </a:xfrm>
          <a:custGeom>
            <a:avLst/>
            <a:gdLst/>
            <a:ahLst/>
            <a:cxnLst/>
            <a:rect l="l" t="t" r="r" b="b"/>
            <a:pathLst>
              <a:path w="458989" h="457841">
                <a:moveTo>
                  <a:pt x="0" y="0"/>
                </a:moveTo>
                <a:lnTo>
                  <a:pt x="458989" y="0"/>
                </a:lnTo>
                <a:lnTo>
                  <a:pt x="458989" y="457842"/>
                </a:lnTo>
                <a:lnTo>
                  <a:pt x="0" y="4578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573694" y="2078225"/>
            <a:ext cx="5615268" cy="824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70" b="0" i="0" u="none" strike="noStrike" kern="1200" cap="none" spc="189" normalizeH="0" baseline="0" noProof="0" dirty="0">
                <a:ln>
                  <a:noFill/>
                </a:ln>
                <a:solidFill>
                  <a:srgbClr val="25183F"/>
                </a:solidFill>
                <a:effectLst/>
                <a:uLnTx/>
                <a:uFillTx/>
                <a:latin typeface="Raleway Bold"/>
                <a:ea typeface="+mn-ea"/>
                <a:cs typeface="+mn-cs"/>
              </a:rPr>
              <a:t>This strategic study will run until November 2025.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714803" y="3169593"/>
            <a:ext cx="2766864" cy="521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0" i="0" u="none" strike="noStrike" kern="1200" cap="none" spc="243" normalizeH="0" baseline="0" noProof="0" dirty="0">
                <a:ln>
                  <a:noFill/>
                </a:ln>
                <a:solidFill>
                  <a:srgbClr val="212956"/>
                </a:solidFill>
                <a:effectLst/>
                <a:uLnTx/>
                <a:uFillTx/>
                <a:latin typeface="Raleway Bold"/>
                <a:ea typeface="+mn-ea"/>
                <a:cs typeface="+mn-cs"/>
              </a:rPr>
              <a:t>The Aim: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95928" y="2135376"/>
            <a:ext cx="7198618" cy="3816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62" b="0" i="0" u="none" strike="noStrike" kern="1200" cap="none" spc="244" normalizeH="0" baseline="0" noProof="0" dirty="0">
                <a:ln>
                  <a:noFill/>
                </a:ln>
                <a:solidFill>
                  <a:srgbClr val="25183F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UKRI has commissioned a study of the academic R&amp;D in semiconductors.</a:t>
            </a:r>
          </a:p>
          <a:p>
            <a:pPr marL="0" marR="0" lvl="0" indent="0" algn="l" defTabSz="914400" rtl="0" eaLnBrk="1" fontAlgn="auto" latinLnBrk="0" hangingPunct="1">
              <a:lnSpc>
                <a:spcPts val="42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62" b="0" i="0" u="none" strike="noStrike" kern="1200" cap="none" spc="244" normalizeH="0" baseline="0" noProof="0" dirty="0">
              <a:ln>
                <a:noFill/>
              </a:ln>
              <a:solidFill>
                <a:srgbClr val="25183F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2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62" b="0" i="0" u="none" strike="noStrike" kern="1200" cap="none" spc="244" normalizeH="0" baseline="0" noProof="0" dirty="0">
                <a:ln>
                  <a:noFill/>
                </a:ln>
                <a:solidFill>
                  <a:srgbClr val="25183F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The Department for Science, Innovation and Technology are the major stakeholder.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288478" y="7008338"/>
            <a:ext cx="9868570" cy="1012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4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62" b="0" i="0" u="none" strike="noStrike" kern="1200" cap="none" spc="157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74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62" b="0" i="0" u="none" strike="noStrike" kern="1200" cap="none" spc="157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74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2" b="0" i="0" u="none" strike="noStrike" kern="1200" cap="none" spc="15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Bold"/>
                <a:ea typeface="+mn-ea"/>
                <a:cs typeface="+mn-cs"/>
              </a:rPr>
              <a:t>efutures@qub.ac.uk</a:t>
            </a:r>
            <a:r>
              <a:rPr kumimoji="0" lang="en-US" sz="1962" b="0" i="0" u="none" strike="noStrike" kern="1200" cap="none" spc="15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486369" y="5120094"/>
            <a:ext cx="6855744" cy="824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331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70" b="0" i="0" u="none" strike="noStrike" kern="1200" cap="none" spc="189" normalizeH="0" baseline="0" noProof="0" dirty="0">
                <a:ln>
                  <a:noFill/>
                </a:ln>
                <a:solidFill>
                  <a:srgbClr val="212956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Inform long-term strategic </a:t>
            </a:r>
          </a:p>
          <a:p>
            <a:pPr marL="0" marR="0" lvl="0" indent="0" algn="just" defTabSz="914400" rtl="0" eaLnBrk="1" fontAlgn="auto" latinLnBrk="0" hangingPunct="1">
              <a:lnSpc>
                <a:spcPts val="331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70" b="0" i="0" u="none" strike="noStrike" kern="1200" cap="none" spc="189" normalizeH="0" baseline="0" noProof="0" dirty="0">
                <a:ln>
                  <a:noFill/>
                </a:ln>
                <a:solidFill>
                  <a:srgbClr val="212956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interventions in this space.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486369" y="4493481"/>
            <a:ext cx="7078073" cy="390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1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70" b="0" i="0" u="none" strike="noStrike" kern="1200" cap="none" spc="189" normalizeH="0" baseline="0" noProof="0" dirty="0">
                <a:ln>
                  <a:noFill/>
                </a:ln>
                <a:solidFill>
                  <a:srgbClr val="212956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Facilitate novel international collaborations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486369" y="3935959"/>
            <a:ext cx="5933015" cy="390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1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70" b="0" i="0" u="none" strike="noStrike" kern="1200" cap="none" spc="189" normalizeH="0" baseline="0" noProof="0" dirty="0">
                <a:ln>
                  <a:noFill/>
                </a:ln>
                <a:solidFill>
                  <a:srgbClr val="212956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Represent the academic voice,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99124" y="9357868"/>
            <a:ext cx="7337450" cy="319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4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2" b="0" i="0" u="none" strike="noStrike" kern="1200" cap="none" spc="15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Semiconductors: The Future of UK R&amp;D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416196" y="-1052741"/>
            <a:ext cx="1734811" cy="2635949"/>
            <a:chOff x="0" y="0"/>
            <a:chExt cx="454772" cy="691001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54772" cy="691001"/>
            </a:xfrm>
            <a:custGeom>
              <a:avLst/>
              <a:gdLst/>
              <a:ahLst/>
              <a:cxnLst/>
              <a:rect l="l" t="t" r="r" b="b"/>
              <a:pathLst>
                <a:path w="454772" h="691001">
                  <a:moveTo>
                    <a:pt x="116030" y="0"/>
                  </a:moveTo>
                  <a:lnTo>
                    <a:pt x="338742" y="0"/>
                  </a:lnTo>
                  <a:cubicBezTo>
                    <a:pt x="369516" y="0"/>
                    <a:pt x="399028" y="12225"/>
                    <a:pt x="420788" y="33984"/>
                  </a:cubicBezTo>
                  <a:cubicBezTo>
                    <a:pt x="442548" y="55744"/>
                    <a:pt x="454772" y="85257"/>
                    <a:pt x="454772" y="116030"/>
                  </a:cubicBezTo>
                  <a:lnTo>
                    <a:pt x="454772" y="574971"/>
                  </a:lnTo>
                  <a:cubicBezTo>
                    <a:pt x="454772" y="605745"/>
                    <a:pt x="442548" y="635257"/>
                    <a:pt x="420788" y="657017"/>
                  </a:cubicBezTo>
                  <a:cubicBezTo>
                    <a:pt x="399028" y="678777"/>
                    <a:pt x="369516" y="691001"/>
                    <a:pt x="338742" y="691001"/>
                  </a:cubicBezTo>
                  <a:lnTo>
                    <a:pt x="116030" y="691001"/>
                  </a:lnTo>
                  <a:cubicBezTo>
                    <a:pt x="85257" y="691001"/>
                    <a:pt x="55744" y="678777"/>
                    <a:pt x="33984" y="657017"/>
                  </a:cubicBezTo>
                  <a:cubicBezTo>
                    <a:pt x="12225" y="635257"/>
                    <a:pt x="0" y="605745"/>
                    <a:pt x="0" y="574971"/>
                  </a:cubicBezTo>
                  <a:lnTo>
                    <a:pt x="0" y="116030"/>
                  </a:lnTo>
                  <a:cubicBezTo>
                    <a:pt x="0" y="85257"/>
                    <a:pt x="12225" y="55744"/>
                    <a:pt x="33984" y="33984"/>
                  </a:cubicBezTo>
                  <a:cubicBezTo>
                    <a:pt x="55744" y="12225"/>
                    <a:pt x="85257" y="0"/>
                    <a:pt x="116030" y="0"/>
                  </a:cubicBezTo>
                  <a:close/>
                </a:path>
              </a:pathLst>
            </a:custGeom>
            <a:solidFill>
              <a:srgbClr val="3C827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19050"/>
              <a:ext cx="454772" cy="710051"/>
            </a:xfrm>
            <a:prstGeom prst="rect">
              <a:avLst/>
            </a:prstGeom>
          </p:spPr>
          <p:txBody>
            <a:bodyPr lIns="35802" tIns="35802" rIns="35802" bIns="35802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8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Freeform 37"/>
          <p:cNvSpPr/>
          <p:nvPr/>
        </p:nvSpPr>
        <p:spPr>
          <a:xfrm>
            <a:off x="799124" y="265234"/>
            <a:ext cx="968956" cy="968112"/>
          </a:xfrm>
          <a:custGeom>
            <a:avLst/>
            <a:gdLst/>
            <a:ahLst/>
            <a:cxnLst/>
            <a:rect l="l" t="t" r="r" b="b"/>
            <a:pathLst>
              <a:path w="968956" h="968112">
                <a:moveTo>
                  <a:pt x="0" y="0"/>
                </a:moveTo>
                <a:lnTo>
                  <a:pt x="968956" y="0"/>
                </a:lnTo>
                <a:lnTo>
                  <a:pt x="968956" y="968112"/>
                </a:lnTo>
                <a:lnTo>
                  <a:pt x="0" y="96811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434" t="-4438" r="-4710" b="-580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8" name="Group 3">
            <a:extLst>
              <a:ext uri="{FF2B5EF4-FFF2-40B4-BE49-F238E27FC236}">
                <a16:creationId xmlns:a16="http://schemas.microsoft.com/office/drawing/2014/main" id="{5D87EA42-1C50-19F8-14DE-0010D18E004C}"/>
              </a:ext>
            </a:extLst>
          </p:cNvPr>
          <p:cNvGrpSpPr/>
          <p:nvPr/>
        </p:nvGrpSpPr>
        <p:grpSpPr>
          <a:xfrm>
            <a:off x="9288950" y="658183"/>
            <a:ext cx="8999050" cy="568197"/>
            <a:chOff x="0" y="0"/>
            <a:chExt cx="2968533" cy="141165"/>
          </a:xfrm>
        </p:grpSpPr>
        <p:sp>
          <p:nvSpPr>
            <p:cNvPr id="39" name="Freeform 4">
              <a:extLst>
                <a:ext uri="{FF2B5EF4-FFF2-40B4-BE49-F238E27FC236}">
                  <a16:creationId xmlns:a16="http://schemas.microsoft.com/office/drawing/2014/main" id="{9FD23BDF-01D3-5355-E3A3-5269580B0725}"/>
                </a:ext>
              </a:extLst>
            </p:cNvPr>
            <p:cNvSpPr/>
            <p:nvPr/>
          </p:nvSpPr>
          <p:spPr>
            <a:xfrm>
              <a:off x="0" y="0"/>
              <a:ext cx="2968533" cy="141165"/>
            </a:xfrm>
            <a:custGeom>
              <a:avLst/>
              <a:gdLst/>
              <a:ahLst/>
              <a:cxnLst/>
              <a:rect l="l" t="t" r="r" b="b"/>
              <a:pathLst>
                <a:path w="2968533" h="141165">
                  <a:moveTo>
                    <a:pt x="0" y="0"/>
                  </a:moveTo>
                  <a:lnTo>
                    <a:pt x="2968533" y="0"/>
                  </a:lnTo>
                  <a:lnTo>
                    <a:pt x="2968533" y="141165"/>
                  </a:lnTo>
                  <a:lnTo>
                    <a:pt x="0" y="141165"/>
                  </a:lnTo>
                  <a:close/>
                </a:path>
              </a:pathLst>
            </a:custGeom>
            <a:solidFill>
              <a:srgbClr val="3C827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5">
              <a:extLst>
                <a:ext uri="{FF2B5EF4-FFF2-40B4-BE49-F238E27FC236}">
                  <a16:creationId xmlns:a16="http://schemas.microsoft.com/office/drawing/2014/main" id="{F87A170F-3644-C66D-0190-978828E0D09C}"/>
                </a:ext>
              </a:extLst>
            </p:cNvPr>
            <p:cNvSpPr txBox="1"/>
            <p:nvPr/>
          </p:nvSpPr>
          <p:spPr>
            <a:xfrm>
              <a:off x="0" y="-57150"/>
              <a:ext cx="2968533" cy="1983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TextBox 67">
            <a:extLst>
              <a:ext uri="{FF2B5EF4-FFF2-40B4-BE49-F238E27FC236}">
                <a16:creationId xmlns:a16="http://schemas.microsoft.com/office/drawing/2014/main" id="{544127B0-D907-3B79-B6C8-F5E6C4684A27}"/>
              </a:ext>
            </a:extLst>
          </p:cNvPr>
          <p:cNvSpPr txBox="1"/>
          <p:nvPr/>
        </p:nvSpPr>
        <p:spPr>
          <a:xfrm>
            <a:off x="9537315" y="707710"/>
            <a:ext cx="9935371" cy="542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51" b="0" i="0" u="none" strike="noStrike" kern="1200" cap="none" spc="2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Bold"/>
                <a:ea typeface="+mn-ea"/>
                <a:cs typeface="+mn-cs"/>
              </a:rPr>
              <a:t>SEMICONDUCTOR: </a:t>
            </a:r>
            <a:r>
              <a:rPr lang="en-US" sz="3251" spc="260" dirty="0">
                <a:solidFill>
                  <a:srgbClr val="FFFFFF"/>
                </a:solidFill>
                <a:latin typeface="Raleway Bold"/>
              </a:rPr>
              <a:t>FUTURE UK R&amp;D</a:t>
            </a:r>
            <a:endParaRPr kumimoji="0" lang="en-US" sz="3251" b="0" i="0" u="none" strike="noStrike" kern="1200" cap="none" spc="2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 Bold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5054" r="-4450" b="-9505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1533073" y="760706"/>
            <a:ext cx="6961090" cy="535987"/>
            <a:chOff x="0" y="0"/>
            <a:chExt cx="1833374" cy="1411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33374" cy="141165"/>
            </a:xfrm>
            <a:custGeom>
              <a:avLst/>
              <a:gdLst/>
              <a:ahLst/>
              <a:cxnLst/>
              <a:rect l="l" t="t" r="r" b="b"/>
              <a:pathLst>
                <a:path w="1833374" h="141165">
                  <a:moveTo>
                    <a:pt x="0" y="0"/>
                  </a:moveTo>
                  <a:lnTo>
                    <a:pt x="1833374" y="0"/>
                  </a:lnTo>
                  <a:lnTo>
                    <a:pt x="1833374" y="141165"/>
                  </a:lnTo>
                  <a:lnTo>
                    <a:pt x="0" y="141165"/>
                  </a:lnTo>
                  <a:close/>
                </a:path>
              </a:pathLst>
            </a:custGeom>
            <a:solidFill>
              <a:srgbClr val="3C827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833374" cy="1983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9284024"/>
            <a:ext cx="16102502" cy="535987"/>
            <a:chOff x="0" y="0"/>
            <a:chExt cx="4240988" cy="1411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40988" cy="141165"/>
            </a:xfrm>
            <a:custGeom>
              <a:avLst/>
              <a:gdLst/>
              <a:ahLst/>
              <a:cxnLst/>
              <a:rect l="l" t="t" r="r" b="b"/>
              <a:pathLst>
                <a:path w="4240988" h="141165">
                  <a:moveTo>
                    <a:pt x="0" y="0"/>
                  </a:moveTo>
                  <a:lnTo>
                    <a:pt x="4240988" y="0"/>
                  </a:lnTo>
                  <a:lnTo>
                    <a:pt x="4240988" y="141165"/>
                  </a:lnTo>
                  <a:lnTo>
                    <a:pt x="0" y="141165"/>
                  </a:lnTo>
                  <a:close/>
                </a:path>
              </a:pathLst>
            </a:custGeom>
            <a:solidFill>
              <a:srgbClr val="2D2D5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240988" cy="1983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619052" y="8852789"/>
            <a:ext cx="1096842" cy="1113976"/>
            <a:chOff x="0" y="0"/>
            <a:chExt cx="812800" cy="82549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25497"/>
            </a:xfrm>
            <a:custGeom>
              <a:avLst/>
              <a:gdLst/>
              <a:ahLst/>
              <a:cxnLst/>
              <a:rect l="l" t="t" r="r" b="b"/>
              <a:pathLst>
                <a:path w="812800" h="825497">
                  <a:moveTo>
                    <a:pt x="406400" y="0"/>
                  </a:moveTo>
                  <a:cubicBezTo>
                    <a:pt x="181951" y="0"/>
                    <a:pt x="0" y="184794"/>
                    <a:pt x="0" y="412749"/>
                  </a:cubicBezTo>
                  <a:cubicBezTo>
                    <a:pt x="0" y="640704"/>
                    <a:pt x="181951" y="825497"/>
                    <a:pt x="406400" y="825497"/>
                  </a:cubicBezTo>
                  <a:cubicBezTo>
                    <a:pt x="630849" y="825497"/>
                    <a:pt x="812800" y="640704"/>
                    <a:pt x="812800" y="412749"/>
                  </a:cubicBezTo>
                  <a:cubicBezTo>
                    <a:pt x="812800" y="184794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0854" t="-8625" r="-12247" b="-8728"/>
              </a:stretch>
            </a:blipFill>
            <a:ln w="9525" cap="sq">
              <a:solidFill>
                <a:srgbClr val="3C8276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365476" y="8822703"/>
            <a:ext cx="1147650" cy="1165578"/>
            <a:chOff x="0" y="0"/>
            <a:chExt cx="812800" cy="82549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25497"/>
            </a:xfrm>
            <a:custGeom>
              <a:avLst/>
              <a:gdLst/>
              <a:ahLst/>
              <a:cxnLst/>
              <a:rect l="l" t="t" r="r" b="b"/>
              <a:pathLst>
                <a:path w="812800" h="825497">
                  <a:moveTo>
                    <a:pt x="406400" y="0"/>
                  </a:moveTo>
                  <a:cubicBezTo>
                    <a:pt x="181951" y="0"/>
                    <a:pt x="0" y="184794"/>
                    <a:pt x="0" y="412749"/>
                  </a:cubicBezTo>
                  <a:cubicBezTo>
                    <a:pt x="0" y="640704"/>
                    <a:pt x="181951" y="825497"/>
                    <a:pt x="406400" y="825497"/>
                  </a:cubicBezTo>
                  <a:cubicBezTo>
                    <a:pt x="630849" y="825497"/>
                    <a:pt x="812800" y="640704"/>
                    <a:pt x="812800" y="412749"/>
                  </a:cubicBezTo>
                  <a:cubicBezTo>
                    <a:pt x="812800" y="184794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1295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0240"/>
              <a:ext cx="660400" cy="727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15583898" y="9070422"/>
            <a:ext cx="711957" cy="730313"/>
          </a:xfrm>
          <a:custGeom>
            <a:avLst/>
            <a:gdLst/>
            <a:ahLst/>
            <a:cxnLst/>
            <a:rect l="l" t="t" r="r" b="b"/>
            <a:pathLst>
              <a:path w="711957" h="730313">
                <a:moveTo>
                  <a:pt x="0" y="0"/>
                </a:moveTo>
                <a:lnTo>
                  <a:pt x="711957" y="0"/>
                </a:lnTo>
                <a:lnTo>
                  <a:pt x="711957" y="730313"/>
                </a:lnTo>
                <a:lnTo>
                  <a:pt x="0" y="7303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97" r="-78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781438" y="707710"/>
            <a:ext cx="5716692" cy="542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51" b="0" i="0" u="none" strike="noStrike" kern="1200" cap="none" spc="2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Bold"/>
                <a:ea typeface="+mn-ea"/>
                <a:cs typeface="+mn-cs"/>
              </a:rPr>
              <a:t>PROJECT PHASES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40059" y="7436476"/>
            <a:ext cx="5003484" cy="538191"/>
            <a:chOff x="0" y="0"/>
            <a:chExt cx="1317790" cy="14174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17790" cy="141746"/>
            </a:xfrm>
            <a:custGeom>
              <a:avLst/>
              <a:gdLst/>
              <a:ahLst/>
              <a:cxnLst/>
              <a:rect l="l" t="t" r="r" b="b"/>
              <a:pathLst>
                <a:path w="1317790" h="141746">
                  <a:moveTo>
                    <a:pt x="6189" y="0"/>
                  </a:moveTo>
                  <a:lnTo>
                    <a:pt x="1311601" y="0"/>
                  </a:lnTo>
                  <a:cubicBezTo>
                    <a:pt x="1315019" y="0"/>
                    <a:pt x="1317790" y="2771"/>
                    <a:pt x="1317790" y="6189"/>
                  </a:cubicBezTo>
                  <a:lnTo>
                    <a:pt x="1317790" y="135557"/>
                  </a:lnTo>
                  <a:cubicBezTo>
                    <a:pt x="1317790" y="137198"/>
                    <a:pt x="1317138" y="138772"/>
                    <a:pt x="1315977" y="139933"/>
                  </a:cubicBezTo>
                  <a:cubicBezTo>
                    <a:pt x="1314816" y="141094"/>
                    <a:pt x="1313242" y="141746"/>
                    <a:pt x="1311601" y="141746"/>
                  </a:cubicBezTo>
                  <a:lnTo>
                    <a:pt x="6189" y="141746"/>
                  </a:lnTo>
                  <a:cubicBezTo>
                    <a:pt x="2771" y="141746"/>
                    <a:pt x="0" y="138975"/>
                    <a:pt x="0" y="135557"/>
                  </a:cubicBezTo>
                  <a:lnTo>
                    <a:pt x="0" y="6189"/>
                  </a:lnTo>
                  <a:cubicBezTo>
                    <a:pt x="0" y="2771"/>
                    <a:pt x="2771" y="0"/>
                    <a:pt x="6189" y="0"/>
                  </a:cubicBezTo>
                  <a:close/>
                </a:path>
              </a:pathLst>
            </a:custGeom>
            <a:solidFill>
              <a:srgbClr val="2D2D5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1317790" cy="1988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685287" y="7436476"/>
            <a:ext cx="5003484" cy="538191"/>
            <a:chOff x="0" y="0"/>
            <a:chExt cx="1317790" cy="14174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17790" cy="141746"/>
            </a:xfrm>
            <a:custGeom>
              <a:avLst/>
              <a:gdLst/>
              <a:ahLst/>
              <a:cxnLst/>
              <a:rect l="l" t="t" r="r" b="b"/>
              <a:pathLst>
                <a:path w="1317790" h="141746">
                  <a:moveTo>
                    <a:pt x="6189" y="0"/>
                  </a:moveTo>
                  <a:lnTo>
                    <a:pt x="1311601" y="0"/>
                  </a:lnTo>
                  <a:cubicBezTo>
                    <a:pt x="1315019" y="0"/>
                    <a:pt x="1317790" y="2771"/>
                    <a:pt x="1317790" y="6189"/>
                  </a:cubicBezTo>
                  <a:lnTo>
                    <a:pt x="1317790" y="135557"/>
                  </a:lnTo>
                  <a:cubicBezTo>
                    <a:pt x="1317790" y="137198"/>
                    <a:pt x="1317138" y="138772"/>
                    <a:pt x="1315977" y="139933"/>
                  </a:cubicBezTo>
                  <a:cubicBezTo>
                    <a:pt x="1314816" y="141094"/>
                    <a:pt x="1313242" y="141746"/>
                    <a:pt x="1311601" y="141746"/>
                  </a:cubicBezTo>
                  <a:lnTo>
                    <a:pt x="6189" y="141746"/>
                  </a:lnTo>
                  <a:cubicBezTo>
                    <a:pt x="2771" y="141746"/>
                    <a:pt x="0" y="138975"/>
                    <a:pt x="0" y="135557"/>
                  </a:cubicBezTo>
                  <a:lnTo>
                    <a:pt x="0" y="6189"/>
                  </a:lnTo>
                  <a:cubicBezTo>
                    <a:pt x="0" y="2771"/>
                    <a:pt x="2771" y="0"/>
                    <a:pt x="6189" y="0"/>
                  </a:cubicBezTo>
                  <a:close/>
                </a:path>
              </a:pathLst>
            </a:custGeom>
            <a:solidFill>
              <a:srgbClr val="2D2D5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1317790" cy="1988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255816" y="7436476"/>
            <a:ext cx="5003484" cy="538191"/>
            <a:chOff x="0" y="0"/>
            <a:chExt cx="1317790" cy="14174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17790" cy="141746"/>
            </a:xfrm>
            <a:custGeom>
              <a:avLst/>
              <a:gdLst/>
              <a:ahLst/>
              <a:cxnLst/>
              <a:rect l="l" t="t" r="r" b="b"/>
              <a:pathLst>
                <a:path w="1317790" h="141746">
                  <a:moveTo>
                    <a:pt x="6189" y="0"/>
                  </a:moveTo>
                  <a:lnTo>
                    <a:pt x="1311601" y="0"/>
                  </a:lnTo>
                  <a:cubicBezTo>
                    <a:pt x="1315019" y="0"/>
                    <a:pt x="1317790" y="2771"/>
                    <a:pt x="1317790" y="6189"/>
                  </a:cubicBezTo>
                  <a:lnTo>
                    <a:pt x="1317790" y="135557"/>
                  </a:lnTo>
                  <a:cubicBezTo>
                    <a:pt x="1317790" y="137198"/>
                    <a:pt x="1317138" y="138772"/>
                    <a:pt x="1315977" y="139933"/>
                  </a:cubicBezTo>
                  <a:cubicBezTo>
                    <a:pt x="1314816" y="141094"/>
                    <a:pt x="1313242" y="141746"/>
                    <a:pt x="1311601" y="141746"/>
                  </a:cubicBezTo>
                  <a:lnTo>
                    <a:pt x="6189" y="141746"/>
                  </a:lnTo>
                  <a:cubicBezTo>
                    <a:pt x="2771" y="141746"/>
                    <a:pt x="0" y="138975"/>
                    <a:pt x="0" y="135557"/>
                  </a:cubicBezTo>
                  <a:lnTo>
                    <a:pt x="0" y="6189"/>
                  </a:lnTo>
                  <a:cubicBezTo>
                    <a:pt x="0" y="2771"/>
                    <a:pt x="2771" y="0"/>
                    <a:pt x="6189" y="0"/>
                  </a:cubicBezTo>
                  <a:close/>
                </a:path>
              </a:pathLst>
            </a:custGeom>
            <a:solidFill>
              <a:srgbClr val="2D2D5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1317790" cy="1988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42415" y="2287324"/>
            <a:ext cx="5001128" cy="4157882"/>
            <a:chOff x="0" y="0"/>
            <a:chExt cx="999680" cy="83112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99680" cy="831123"/>
            </a:xfrm>
            <a:custGeom>
              <a:avLst/>
              <a:gdLst/>
              <a:ahLst/>
              <a:cxnLst/>
              <a:rect l="l" t="t" r="r" b="b"/>
              <a:pathLst>
                <a:path w="999680" h="831123">
                  <a:moveTo>
                    <a:pt x="13932" y="0"/>
                  </a:moveTo>
                  <a:lnTo>
                    <a:pt x="985748" y="0"/>
                  </a:lnTo>
                  <a:cubicBezTo>
                    <a:pt x="993443" y="0"/>
                    <a:pt x="999680" y="6238"/>
                    <a:pt x="999680" y="13932"/>
                  </a:cubicBezTo>
                  <a:lnTo>
                    <a:pt x="999680" y="817191"/>
                  </a:lnTo>
                  <a:cubicBezTo>
                    <a:pt x="999680" y="824885"/>
                    <a:pt x="993443" y="831123"/>
                    <a:pt x="985748" y="831123"/>
                  </a:cubicBezTo>
                  <a:lnTo>
                    <a:pt x="13932" y="831123"/>
                  </a:lnTo>
                  <a:cubicBezTo>
                    <a:pt x="6238" y="831123"/>
                    <a:pt x="0" y="824885"/>
                    <a:pt x="0" y="817191"/>
                  </a:cubicBezTo>
                  <a:lnTo>
                    <a:pt x="0" y="13932"/>
                  </a:lnTo>
                  <a:cubicBezTo>
                    <a:pt x="0" y="6238"/>
                    <a:pt x="6238" y="0"/>
                    <a:pt x="13932" y="0"/>
                  </a:cubicBezTo>
                  <a:close/>
                </a:path>
              </a:pathLst>
            </a:custGeom>
            <a:solidFill>
              <a:srgbClr val="3C827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999680" cy="888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2255816" y="2287324"/>
            <a:ext cx="5001128" cy="4157882"/>
            <a:chOff x="0" y="0"/>
            <a:chExt cx="999680" cy="83112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99680" cy="831123"/>
            </a:xfrm>
            <a:custGeom>
              <a:avLst/>
              <a:gdLst/>
              <a:ahLst/>
              <a:cxnLst/>
              <a:rect l="l" t="t" r="r" b="b"/>
              <a:pathLst>
                <a:path w="999680" h="831123">
                  <a:moveTo>
                    <a:pt x="13932" y="0"/>
                  </a:moveTo>
                  <a:lnTo>
                    <a:pt x="985748" y="0"/>
                  </a:lnTo>
                  <a:cubicBezTo>
                    <a:pt x="993443" y="0"/>
                    <a:pt x="999680" y="6238"/>
                    <a:pt x="999680" y="13932"/>
                  </a:cubicBezTo>
                  <a:lnTo>
                    <a:pt x="999680" y="817191"/>
                  </a:lnTo>
                  <a:cubicBezTo>
                    <a:pt x="999680" y="824885"/>
                    <a:pt x="993443" y="831123"/>
                    <a:pt x="985748" y="831123"/>
                  </a:cubicBezTo>
                  <a:lnTo>
                    <a:pt x="13932" y="831123"/>
                  </a:lnTo>
                  <a:cubicBezTo>
                    <a:pt x="6238" y="831123"/>
                    <a:pt x="0" y="824885"/>
                    <a:pt x="0" y="817191"/>
                  </a:cubicBezTo>
                  <a:lnTo>
                    <a:pt x="0" y="13932"/>
                  </a:lnTo>
                  <a:cubicBezTo>
                    <a:pt x="0" y="6238"/>
                    <a:pt x="6238" y="0"/>
                    <a:pt x="13932" y="0"/>
                  </a:cubicBezTo>
                  <a:close/>
                </a:path>
              </a:pathLst>
            </a:custGeom>
            <a:solidFill>
              <a:srgbClr val="3C827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999680" cy="888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649116" y="2287324"/>
            <a:ext cx="5001128" cy="4157882"/>
            <a:chOff x="0" y="0"/>
            <a:chExt cx="999680" cy="83112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999680" cy="831123"/>
            </a:xfrm>
            <a:custGeom>
              <a:avLst/>
              <a:gdLst/>
              <a:ahLst/>
              <a:cxnLst/>
              <a:rect l="l" t="t" r="r" b="b"/>
              <a:pathLst>
                <a:path w="999680" h="831123">
                  <a:moveTo>
                    <a:pt x="13932" y="0"/>
                  </a:moveTo>
                  <a:lnTo>
                    <a:pt x="985748" y="0"/>
                  </a:lnTo>
                  <a:cubicBezTo>
                    <a:pt x="993443" y="0"/>
                    <a:pt x="999680" y="6238"/>
                    <a:pt x="999680" y="13932"/>
                  </a:cubicBezTo>
                  <a:lnTo>
                    <a:pt x="999680" y="817191"/>
                  </a:lnTo>
                  <a:cubicBezTo>
                    <a:pt x="999680" y="824885"/>
                    <a:pt x="993443" y="831123"/>
                    <a:pt x="985748" y="831123"/>
                  </a:cubicBezTo>
                  <a:lnTo>
                    <a:pt x="13932" y="831123"/>
                  </a:lnTo>
                  <a:cubicBezTo>
                    <a:pt x="6238" y="831123"/>
                    <a:pt x="0" y="824885"/>
                    <a:pt x="0" y="817191"/>
                  </a:cubicBezTo>
                  <a:lnTo>
                    <a:pt x="0" y="13932"/>
                  </a:lnTo>
                  <a:cubicBezTo>
                    <a:pt x="0" y="6238"/>
                    <a:pt x="6238" y="0"/>
                    <a:pt x="13932" y="0"/>
                  </a:cubicBezTo>
                  <a:close/>
                </a:path>
              </a:pathLst>
            </a:custGeom>
            <a:solidFill>
              <a:srgbClr val="3C827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57150"/>
              <a:ext cx="999680" cy="888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942675" y="1711637"/>
            <a:ext cx="1403654" cy="1384995"/>
            <a:chOff x="0" y="0"/>
            <a:chExt cx="381623" cy="35493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81623" cy="354930"/>
            </a:xfrm>
            <a:custGeom>
              <a:avLst/>
              <a:gdLst/>
              <a:ahLst/>
              <a:cxnLst/>
              <a:rect l="l" t="t" r="r" b="b"/>
              <a:pathLst>
                <a:path w="381623" h="354930">
                  <a:moveTo>
                    <a:pt x="36496" y="0"/>
                  </a:moveTo>
                  <a:lnTo>
                    <a:pt x="345127" y="0"/>
                  </a:lnTo>
                  <a:cubicBezTo>
                    <a:pt x="365283" y="0"/>
                    <a:pt x="381623" y="16340"/>
                    <a:pt x="381623" y="36496"/>
                  </a:cubicBezTo>
                  <a:lnTo>
                    <a:pt x="381623" y="318434"/>
                  </a:lnTo>
                  <a:cubicBezTo>
                    <a:pt x="381623" y="338590"/>
                    <a:pt x="365283" y="354930"/>
                    <a:pt x="345127" y="354930"/>
                  </a:cubicBezTo>
                  <a:lnTo>
                    <a:pt x="36496" y="354930"/>
                  </a:lnTo>
                  <a:cubicBezTo>
                    <a:pt x="16340" y="354930"/>
                    <a:pt x="0" y="338590"/>
                    <a:pt x="0" y="318434"/>
                  </a:cubicBezTo>
                  <a:lnTo>
                    <a:pt x="0" y="36496"/>
                  </a:lnTo>
                  <a:cubicBezTo>
                    <a:pt x="0" y="16340"/>
                    <a:pt x="16340" y="0"/>
                    <a:pt x="36496" y="0"/>
                  </a:cubicBezTo>
                  <a:close/>
                </a:path>
              </a:pathLst>
            </a:custGeom>
            <a:solidFill>
              <a:srgbClr val="2D2D5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57150"/>
              <a:ext cx="381623" cy="412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2994381" y="6717824"/>
            <a:ext cx="730780" cy="365390"/>
            <a:chOff x="0" y="0"/>
            <a:chExt cx="812800" cy="4064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406400" y="406400"/>
                  </a:moveTo>
                  <a:lnTo>
                    <a:pt x="0" y="0"/>
                  </a:lnTo>
                  <a:lnTo>
                    <a:pt x="203200" y="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0"/>
                  </a:lnTo>
                  <a:lnTo>
                    <a:pt x="812800" y="0"/>
                  </a:lnTo>
                  <a:lnTo>
                    <a:pt x="406400" y="406400"/>
                  </a:lnTo>
                  <a:close/>
                </a:path>
              </a:pathLst>
            </a:custGeom>
            <a:solidFill>
              <a:srgbClr val="21295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203200" y="-57150"/>
              <a:ext cx="406400" cy="361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8822503" y="6717824"/>
            <a:ext cx="730780" cy="365390"/>
            <a:chOff x="0" y="0"/>
            <a:chExt cx="812800" cy="4064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406400" y="406400"/>
                  </a:moveTo>
                  <a:lnTo>
                    <a:pt x="0" y="0"/>
                  </a:lnTo>
                  <a:lnTo>
                    <a:pt x="203200" y="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0"/>
                  </a:lnTo>
                  <a:lnTo>
                    <a:pt x="812800" y="0"/>
                  </a:lnTo>
                  <a:lnTo>
                    <a:pt x="406400" y="406400"/>
                  </a:lnTo>
                  <a:close/>
                </a:path>
              </a:pathLst>
            </a:custGeom>
            <a:solidFill>
              <a:srgbClr val="21295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203200" y="-57150"/>
              <a:ext cx="406400" cy="361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4390990" y="6717824"/>
            <a:ext cx="730780" cy="365390"/>
            <a:chOff x="0" y="0"/>
            <a:chExt cx="812800" cy="4064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406400" y="406400"/>
                  </a:moveTo>
                  <a:lnTo>
                    <a:pt x="0" y="0"/>
                  </a:lnTo>
                  <a:lnTo>
                    <a:pt x="203200" y="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0"/>
                  </a:lnTo>
                  <a:lnTo>
                    <a:pt x="812800" y="0"/>
                  </a:lnTo>
                  <a:lnTo>
                    <a:pt x="406400" y="406400"/>
                  </a:lnTo>
                  <a:close/>
                </a:path>
              </a:pathLst>
            </a:custGeom>
            <a:solidFill>
              <a:srgbClr val="21295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203200" y="-57150"/>
              <a:ext cx="406400" cy="361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1785596" y="2563477"/>
            <a:ext cx="2634004" cy="448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7" b="0" i="0" u="none" strike="noStrike" kern="1200" cap="none" spc="2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Bold"/>
                <a:ea typeface="+mn-ea"/>
                <a:cs typeface="+mn-cs"/>
              </a:rPr>
              <a:t>Landscaping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2998997" y="2563477"/>
            <a:ext cx="2417571" cy="935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7" b="0" i="0" u="none" strike="noStrike" kern="1200" cap="none" spc="2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Bold"/>
                <a:ea typeface="+mn-ea"/>
                <a:cs typeface="+mn-cs"/>
              </a:rPr>
              <a:t>Horizon Scanning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392296" y="2563477"/>
            <a:ext cx="2854293" cy="935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7" b="0" i="0" u="none" strike="noStrike" kern="1200" cap="none" spc="2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Bold"/>
                <a:ea typeface="+mn-ea"/>
                <a:cs typeface="+mn-cs"/>
              </a:rPr>
              <a:t>International</a:t>
            </a:r>
          </a:p>
          <a:p>
            <a:pPr marL="0" marR="0" lvl="0" indent="0" algn="l" defTabSz="914400" rtl="0" eaLnBrk="1" fontAlgn="auto" latinLnBrk="0" hangingPunct="1">
              <a:lnSpc>
                <a:spcPts val="37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7" b="0" i="0" u="none" strike="noStrike" kern="1200" cap="none" spc="2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Bold"/>
                <a:ea typeface="+mn-ea"/>
                <a:cs typeface="+mn-cs"/>
              </a:rPr>
              <a:t>Picture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2076288" y="7444685"/>
            <a:ext cx="3029112" cy="448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7" b="0" i="0" u="none" strike="noStrike" kern="1200" cap="none" spc="2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Bold"/>
                <a:ea typeface="+mn-ea"/>
                <a:cs typeface="+mn-cs"/>
              </a:rPr>
              <a:t>Sector Report 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6858000" y="7444685"/>
            <a:ext cx="5191653" cy="448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7" b="0" i="0" u="none" strike="noStrike" kern="1200" cap="none" spc="2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Bold"/>
                <a:ea typeface="+mn-ea"/>
                <a:cs typeface="+mn-cs"/>
              </a:rPr>
              <a:t>Collaboration Strategy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3413004" y="7444685"/>
            <a:ext cx="2964861" cy="448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7" b="0" i="0" u="none" strike="noStrike" kern="1200" cap="none" spc="2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Bold"/>
                <a:ea typeface="+mn-ea"/>
                <a:cs typeface="+mn-cs"/>
              </a:rPr>
              <a:t>Roadmap 2050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757564" y="4162947"/>
            <a:ext cx="4098174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	Map &amp; quantify UK academic research strengths 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2970965" y="4162947"/>
            <a:ext cx="4098174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strategic foresight and scenario building to enable  prioritisation 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7364264" y="4162947"/>
            <a:ext cx="4098174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scope and establish opportunities for global collaboration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799124" y="9357868"/>
            <a:ext cx="7337450" cy="666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4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2" b="0" i="0" u="none" strike="noStrike" kern="1200" cap="none" spc="15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Semiconductors: The Future of UK R&amp;D</a:t>
            </a:r>
          </a:p>
          <a:p>
            <a:pPr marL="0" marR="0" lvl="0" indent="0" algn="l" defTabSz="914400" rtl="0" eaLnBrk="1" fontAlgn="auto" latinLnBrk="0" hangingPunct="1">
              <a:lnSpc>
                <a:spcPts val="274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62" b="0" i="0" u="none" strike="noStrike" kern="1200" cap="none" spc="157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grpSp>
        <p:nvGrpSpPr>
          <p:cNvPr id="65" name="Group 65"/>
          <p:cNvGrpSpPr/>
          <p:nvPr/>
        </p:nvGrpSpPr>
        <p:grpSpPr>
          <a:xfrm>
            <a:off x="416196" y="-1052741"/>
            <a:ext cx="1734811" cy="2635949"/>
            <a:chOff x="0" y="0"/>
            <a:chExt cx="454772" cy="69100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454772" cy="691001"/>
            </a:xfrm>
            <a:custGeom>
              <a:avLst/>
              <a:gdLst/>
              <a:ahLst/>
              <a:cxnLst/>
              <a:rect l="l" t="t" r="r" b="b"/>
              <a:pathLst>
                <a:path w="454772" h="691001">
                  <a:moveTo>
                    <a:pt x="116030" y="0"/>
                  </a:moveTo>
                  <a:lnTo>
                    <a:pt x="338742" y="0"/>
                  </a:lnTo>
                  <a:cubicBezTo>
                    <a:pt x="369516" y="0"/>
                    <a:pt x="399028" y="12225"/>
                    <a:pt x="420788" y="33984"/>
                  </a:cubicBezTo>
                  <a:cubicBezTo>
                    <a:pt x="442548" y="55744"/>
                    <a:pt x="454772" y="85257"/>
                    <a:pt x="454772" y="116030"/>
                  </a:cubicBezTo>
                  <a:lnTo>
                    <a:pt x="454772" y="574971"/>
                  </a:lnTo>
                  <a:cubicBezTo>
                    <a:pt x="454772" y="605745"/>
                    <a:pt x="442548" y="635257"/>
                    <a:pt x="420788" y="657017"/>
                  </a:cubicBezTo>
                  <a:cubicBezTo>
                    <a:pt x="399028" y="678777"/>
                    <a:pt x="369516" y="691001"/>
                    <a:pt x="338742" y="691001"/>
                  </a:cubicBezTo>
                  <a:lnTo>
                    <a:pt x="116030" y="691001"/>
                  </a:lnTo>
                  <a:cubicBezTo>
                    <a:pt x="85257" y="691001"/>
                    <a:pt x="55744" y="678777"/>
                    <a:pt x="33984" y="657017"/>
                  </a:cubicBezTo>
                  <a:cubicBezTo>
                    <a:pt x="12225" y="635257"/>
                    <a:pt x="0" y="605745"/>
                    <a:pt x="0" y="574971"/>
                  </a:cubicBezTo>
                  <a:lnTo>
                    <a:pt x="0" y="116030"/>
                  </a:lnTo>
                  <a:cubicBezTo>
                    <a:pt x="0" y="85257"/>
                    <a:pt x="12225" y="55744"/>
                    <a:pt x="33984" y="33984"/>
                  </a:cubicBezTo>
                  <a:cubicBezTo>
                    <a:pt x="55744" y="12225"/>
                    <a:pt x="85257" y="0"/>
                    <a:pt x="116030" y="0"/>
                  </a:cubicBezTo>
                  <a:close/>
                </a:path>
              </a:pathLst>
            </a:custGeom>
            <a:solidFill>
              <a:srgbClr val="3C827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0" y="-19050"/>
              <a:ext cx="454772" cy="710051"/>
            </a:xfrm>
            <a:prstGeom prst="rect">
              <a:avLst/>
            </a:prstGeom>
          </p:spPr>
          <p:txBody>
            <a:bodyPr lIns="35802" tIns="35802" rIns="35802" bIns="35802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8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8" name="Freeform 68"/>
          <p:cNvSpPr/>
          <p:nvPr/>
        </p:nvSpPr>
        <p:spPr>
          <a:xfrm>
            <a:off x="799124" y="265234"/>
            <a:ext cx="968956" cy="968112"/>
          </a:xfrm>
          <a:custGeom>
            <a:avLst/>
            <a:gdLst/>
            <a:ahLst/>
            <a:cxnLst/>
            <a:rect l="l" t="t" r="r" b="b"/>
            <a:pathLst>
              <a:path w="968956" h="968112">
                <a:moveTo>
                  <a:pt x="0" y="0"/>
                </a:moveTo>
                <a:lnTo>
                  <a:pt x="968956" y="0"/>
                </a:lnTo>
                <a:lnTo>
                  <a:pt x="968956" y="968112"/>
                </a:lnTo>
                <a:lnTo>
                  <a:pt x="0" y="9681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434" t="-4438" r="-4710" b="-580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9" name="Group 34">
            <a:extLst>
              <a:ext uri="{FF2B5EF4-FFF2-40B4-BE49-F238E27FC236}">
                <a16:creationId xmlns:a16="http://schemas.microsoft.com/office/drawing/2014/main" id="{763C6E55-5B4E-6383-2B32-007B8FDC7B24}"/>
              </a:ext>
            </a:extLst>
          </p:cNvPr>
          <p:cNvGrpSpPr/>
          <p:nvPr/>
        </p:nvGrpSpPr>
        <p:grpSpPr>
          <a:xfrm>
            <a:off x="16190195" y="1711638"/>
            <a:ext cx="1403654" cy="1384995"/>
            <a:chOff x="0" y="0"/>
            <a:chExt cx="381623" cy="354930"/>
          </a:xfrm>
        </p:grpSpPr>
        <p:sp>
          <p:nvSpPr>
            <p:cNvPr id="70" name="Freeform 35">
              <a:extLst>
                <a:ext uri="{FF2B5EF4-FFF2-40B4-BE49-F238E27FC236}">
                  <a16:creationId xmlns:a16="http://schemas.microsoft.com/office/drawing/2014/main" id="{FDDA8014-5BF3-0086-8146-8C24E07C9FDF}"/>
                </a:ext>
              </a:extLst>
            </p:cNvPr>
            <p:cNvSpPr/>
            <p:nvPr/>
          </p:nvSpPr>
          <p:spPr>
            <a:xfrm>
              <a:off x="0" y="0"/>
              <a:ext cx="381623" cy="354930"/>
            </a:xfrm>
            <a:custGeom>
              <a:avLst/>
              <a:gdLst/>
              <a:ahLst/>
              <a:cxnLst/>
              <a:rect l="l" t="t" r="r" b="b"/>
              <a:pathLst>
                <a:path w="381623" h="354930">
                  <a:moveTo>
                    <a:pt x="36496" y="0"/>
                  </a:moveTo>
                  <a:lnTo>
                    <a:pt x="345127" y="0"/>
                  </a:lnTo>
                  <a:cubicBezTo>
                    <a:pt x="365283" y="0"/>
                    <a:pt x="381623" y="16340"/>
                    <a:pt x="381623" y="36496"/>
                  </a:cubicBezTo>
                  <a:lnTo>
                    <a:pt x="381623" y="318434"/>
                  </a:lnTo>
                  <a:cubicBezTo>
                    <a:pt x="381623" y="338590"/>
                    <a:pt x="365283" y="354930"/>
                    <a:pt x="345127" y="354930"/>
                  </a:cubicBezTo>
                  <a:lnTo>
                    <a:pt x="36496" y="354930"/>
                  </a:lnTo>
                  <a:cubicBezTo>
                    <a:pt x="16340" y="354930"/>
                    <a:pt x="0" y="338590"/>
                    <a:pt x="0" y="318434"/>
                  </a:cubicBezTo>
                  <a:lnTo>
                    <a:pt x="0" y="36496"/>
                  </a:lnTo>
                  <a:cubicBezTo>
                    <a:pt x="0" y="16340"/>
                    <a:pt x="16340" y="0"/>
                    <a:pt x="36496" y="0"/>
                  </a:cubicBezTo>
                  <a:close/>
                </a:path>
              </a:pathLst>
            </a:custGeom>
            <a:solidFill>
              <a:srgbClr val="2D2D5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TextBox 36">
              <a:extLst>
                <a:ext uri="{FF2B5EF4-FFF2-40B4-BE49-F238E27FC236}">
                  <a16:creationId xmlns:a16="http://schemas.microsoft.com/office/drawing/2014/main" id="{9C6A29DF-CF15-9CF2-9C4C-725F9ED1F748}"/>
                </a:ext>
              </a:extLst>
            </p:cNvPr>
            <p:cNvSpPr txBox="1"/>
            <p:nvPr/>
          </p:nvSpPr>
          <p:spPr>
            <a:xfrm>
              <a:off x="0" y="-57150"/>
              <a:ext cx="381623" cy="412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2" name="Group 34">
            <a:extLst>
              <a:ext uri="{FF2B5EF4-FFF2-40B4-BE49-F238E27FC236}">
                <a16:creationId xmlns:a16="http://schemas.microsoft.com/office/drawing/2014/main" id="{D14FF3B1-9DB4-5F2A-AB5F-97AC0A0FB07F}"/>
              </a:ext>
            </a:extLst>
          </p:cNvPr>
          <p:cNvGrpSpPr/>
          <p:nvPr/>
        </p:nvGrpSpPr>
        <p:grpSpPr>
          <a:xfrm>
            <a:off x="10760611" y="1652130"/>
            <a:ext cx="1403654" cy="1384995"/>
            <a:chOff x="0" y="0"/>
            <a:chExt cx="381623" cy="354930"/>
          </a:xfrm>
        </p:grpSpPr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1257363F-D240-6A35-D30A-88BB51ED217F}"/>
                </a:ext>
              </a:extLst>
            </p:cNvPr>
            <p:cNvSpPr/>
            <p:nvPr/>
          </p:nvSpPr>
          <p:spPr>
            <a:xfrm>
              <a:off x="0" y="0"/>
              <a:ext cx="381623" cy="354930"/>
            </a:xfrm>
            <a:custGeom>
              <a:avLst/>
              <a:gdLst/>
              <a:ahLst/>
              <a:cxnLst/>
              <a:rect l="l" t="t" r="r" b="b"/>
              <a:pathLst>
                <a:path w="381623" h="354930">
                  <a:moveTo>
                    <a:pt x="36496" y="0"/>
                  </a:moveTo>
                  <a:lnTo>
                    <a:pt x="345127" y="0"/>
                  </a:lnTo>
                  <a:cubicBezTo>
                    <a:pt x="365283" y="0"/>
                    <a:pt x="381623" y="16340"/>
                    <a:pt x="381623" y="36496"/>
                  </a:cubicBezTo>
                  <a:lnTo>
                    <a:pt x="381623" y="318434"/>
                  </a:lnTo>
                  <a:cubicBezTo>
                    <a:pt x="381623" y="338590"/>
                    <a:pt x="365283" y="354930"/>
                    <a:pt x="345127" y="354930"/>
                  </a:cubicBezTo>
                  <a:lnTo>
                    <a:pt x="36496" y="354930"/>
                  </a:lnTo>
                  <a:cubicBezTo>
                    <a:pt x="16340" y="354930"/>
                    <a:pt x="0" y="338590"/>
                    <a:pt x="0" y="318434"/>
                  </a:cubicBezTo>
                  <a:lnTo>
                    <a:pt x="0" y="36496"/>
                  </a:lnTo>
                  <a:cubicBezTo>
                    <a:pt x="0" y="16340"/>
                    <a:pt x="16340" y="0"/>
                    <a:pt x="36496" y="0"/>
                  </a:cubicBezTo>
                  <a:close/>
                </a:path>
              </a:pathLst>
            </a:custGeom>
            <a:solidFill>
              <a:srgbClr val="2D2D5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AE196F05-BA39-2CBF-E772-665582206DEF}"/>
                </a:ext>
              </a:extLst>
            </p:cNvPr>
            <p:cNvSpPr txBox="1"/>
            <p:nvPr/>
          </p:nvSpPr>
          <p:spPr>
            <a:xfrm>
              <a:off x="0" y="-57150"/>
              <a:ext cx="381623" cy="412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8" name="Picture 77" descr="A black and white globe&#10;&#10;Description automatically generated">
            <a:extLst>
              <a:ext uri="{FF2B5EF4-FFF2-40B4-BE49-F238E27FC236}">
                <a16:creationId xmlns:a16="http://schemas.microsoft.com/office/drawing/2014/main" id="{C54ACDCC-70C3-D474-7C96-C215846FC8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75" y="2188163"/>
            <a:ext cx="1516120" cy="1289410"/>
          </a:xfrm>
          <a:prstGeom prst="rect">
            <a:avLst/>
          </a:prstGeom>
        </p:spPr>
      </p:pic>
      <p:pic>
        <p:nvPicPr>
          <p:cNvPr id="80" name="Picture 79" descr="A black and white drawing of a camera&#10;&#10;Description automatically generated">
            <a:extLst>
              <a:ext uri="{FF2B5EF4-FFF2-40B4-BE49-F238E27FC236}">
                <a16:creationId xmlns:a16="http://schemas.microsoft.com/office/drawing/2014/main" id="{6118BA1D-62FE-0C8C-8E06-938CE44727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72" y="2198438"/>
            <a:ext cx="1738971" cy="1105517"/>
          </a:xfrm>
          <a:prstGeom prst="rect">
            <a:avLst/>
          </a:prstGeom>
        </p:spPr>
      </p:pic>
      <p:pic>
        <p:nvPicPr>
          <p:cNvPr id="82" name="Picture 81" descr="A black and white drawing of a long curved object&#10;&#10;Description automatically generated">
            <a:extLst>
              <a:ext uri="{FF2B5EF4-FFF2-40B4-BE49-F238E27FC236}">
                <a16:creationId xmlns:a16="http://schemas.microsoft.com/office/drawing/2014/main" id="{2D96B05F-8C1B-7220-093A-93DD931E64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681" y="2279567"/>
            <a:ext cx="1849792" cy="8092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078" y="1537749"/>
            <a:ext cx="1433244" cy="1433244"/>
            <a:chOff x="0" y="0"/>
            <a:chExt cx="1910992" cy="1910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0992" cy="1910992"/>
            </a:xfrm>
            <a:custGeom>
              <a:avLst/>
              <a:gdLst/>
              <a:ahLst/>
              <a:cxnLst/>
              <a:rect l="l" t="t" r="r" b="b"/>
              <a:pathLst>
                <a:path w="1910992" h="1910992">
                  <a:moveTo>
                    <a:pt x="0" y="0"/>
                  </a:moveTo>
                  <a:lnTo>
                    <a:pt x="1910992" y="0"/>
                  </a:lnTo>
                  <a:lnTo>
                    <a:pt x="1910992" y="1910992"/>
                  </a:lnTo>
                  <a:lnTo>
                    <a:pt x="0" y="1910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101277" y="101281"/>
              <a:ext cx="1708438" cy="1708431"/>
              <a:chOff x="0" y="0"/>
              <a:chExt cx="6350000" cy="634997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6"/>
          <p:cNvGrpSpPr/>
          <p:nvPr/>
        </p:nvGrpSpPr>
        <p:grpSpPr>
          <a:xfrm>
            <a:off x="312078" y="3275793"/>
            <a:ext cx="1433244" cy="1433244"/>
            <a:chOff x="0" y="0"/>
            <a:chExt cx="1910992" cy="191099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0992" cy="1910992"/>
            </a:xfrm>
            <a:custGeom>
              <a:avLst/>
              <a:gdLst/>
              <a:ahLst/>
              <a:cxnLst/>
              <a:rect l="l" t="t" r="r" b="b"/>
              <a:pathLst>
                <a:path w="1910992" h="1910992">
                  <a:moveTo>
                    <a:pt x="0" y="0"/>
                  </a:moveTo>
                  <a:lnTo>
                    <a:pt x="1910992" y="0"/>
                  </a:lnTo>
                  <a:lnTo>
                    <a:pt x="1910992" y="1910992"/>
                  </a:lnTo>
                  <a:lnTo>
                    <a:pt x="0" y="1910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101277" y="101281"/>
              <a:ext cx="1708438" cy="1708431"/>
              <a:chOff x="0" y="0"/>
              <a:chExt cx="6350000" cy="634997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381277" y="5013837"/>
            <a:ext cx="1433244" cy="1433244"/>
            <a:chOff x="0" y="0"/>
            <a:chExt cx="1910992" cy="191099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0992" cy="1910992"/>
            </a:xfrm>
            <a:custGeom>
              <a:avLst/>
              <a:gdLst/>
              <a:ahLst/>
              <a:cxnLst/>
              <a:rect l="l" t="t" r="r" b="b"/>
              <a:pathLst>
                <a:path w="1910992" h="1910992">
                  <a:moveTo>
                    <a:pt x="0" y="0"/>
                  </a:moveTo>
                  <a:lnTo>
                    <a:pt x="1910992" y="0"/>
                  </a:lnTo>
                  <a:lnTo>
                    <a:pt x="1910992" y="1910992"/>
                  </a:lnTo>
                  <a:lnTo>
                    <a:pt x="0" y="1910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101277" y="101281"/>
              <a:ext cx="1708438" cy="1708431"/>
              <a:chOff x="0" y="0"/>
              <a:chExt cx="6350000" cy="634997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3465" r="-3465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>
            <a:off x="10630344" y="1525769"/>
            <a:ext cx="1433244" cy="1433244"/>
            <a:chOff x="0" y="0"/>
            <a:chExt cx="1910992" cy="191099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0992" cy="1910992"/>
            </a:xfrm>
            <a:custGeom>
              <a:avLst/>
              <a:gdLst/>
              <a:ahLst/>
              <a:cxnLst/>
              <a:rect l="l" t="t" r="r" b="b"/>
              <a:pathLst>
                <a:path w="1910992" h="1910992">
                  <a:moveTo>
                    <a:pt x="0" y="0"/>
                  </a:moveTo>
                  <a:lnTo>
                    <a:pt x="1910992" y="0"/>
                  </a:lnTo>
                  <a:lnTo>
                    <a:pt x="1910992" y="1910992"/>
                  </a:lnTo>
                  <a:lnTo>
                    <a:pt x="0" y="1910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101277" y="101281"/>
              <a:ext cx="1708438" cy="1708431"/>
              <a:chOff x="0" y="0"/>
              <a:chExt cx="6350000" cy="634997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t="-7009" b="-7009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630344" y="5013837"/>
            <a:ext cx="1433244" cy="1433244"/>
            <a:chOff x="0" y="0"/>
            <a:chExt cx="1910992" cy="191099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10992" cy="1910992"/>
            </a:xfrm>
            <a:custGeom>
              <a:avLst/>
              <a:gdLst/>
              <a:ahLst/>
              <a:cxnLst/>
              <a:rect l="l" t="t" r="r" b="b"/>
              <a:pathLst>
                <a:path w="1910992" h="1910992">
                  <a:moveTo>
                    <a:pt x="0" y="0"/>
                  </a:moveTo>
                  <a:lnTo>
                    <a:pt x="1910992" y="0"/>
                  </a:lnTo>
                  <a:lnTo>
                    <a:pt x="1910992" y="1910992"/>
                  </a:lnTo>
                  <a:lnTo>
                    <a:pt x="0" y="1910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101277" y="101281"/>
              <a:ext cx="1708438" cy="1708431"/>
              <a:chOff x="0" y="0"/>
              <a:chExt cx="6350000" cy="63499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t="-5670" b="-5670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10630344" y="3275793"/>
            <a:ext cx="1433244" cy="1433244"/>
            <a:chOff x="0" y="0"/>
            <a:chExt cx="1910992" cy="191099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10992" cy="1910992"/>
            </a:xfrm>
            <a:custGeom>
              <a:avLst/>
              <a:gdLst/>
              <a:ahLst/>
              <a:cxnLst/>
              <a:rect l="l" t="t" r="r" b="b"/>
              <a:pathLst>
                <a:path w="1910992" h="1910992">
                  <a:moveTo>
                    <a:pt x="0" y="0"/>
                  </a:moveTo>
                  <a:lnTo>
                    <a:pt x="1910992" y="0"/>
                  </a:lnTo>
                  <a:lnTo>
                    <a:pt x="1910992" y="1910992"/>
                  </a:lnTo>
                  <a:lnTo>
                    <a:pt x="0" y="1910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>
              <a:off x="101277" y="101281"/>
              <a:ext cx="1708438" cy="1708431"/>
              <a:chOff x="0" y="0"/>
              <a:chExt cx="6350000" cy="6349975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t="-6451" b="-6451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" name="Freeform 26"/>
          <p:cNvSpPr/>
          <p:nvPr/>
        </p:nvSpPr>
        <p:spPr>
          <a:xfrm>
            <a:off x="14695503" y="-144601"/>
            <a:ext cx="4486266" cy="1682350"/>
          </a:xfrm>
          <a:custGeom>
            <a:avLst/>
            <a:gdLst/>
            <a:ahLst/>
            <a:cxnLst/>
            <a:rect l="l" t="t" r="r" b="b"/>
            <a:pathLst>
              <a:path w="4486266" h="1682350">
                <a:moveTo>
                  <a:pt x="0" y="0"/>
                </a:moveTo>
                <a:lnTo>
                  <a:pt x="4486266" y="0"/>
                </a:lnTo>
                <a:lnTo>
                  <a:pt x="4486266" y="1682350"/>
                </a:lnTo>
                <a:lnTo>
                  <a:pt x="0" y="168235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381277" y="6874946"/>
            <a:ext cx="1433244" cy="1433244"/>
            <a:chOff x="0" y="0"/>
            <a:chExt cx="1910992" cy="191099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910992" cy="1910992"/>
            </a:xfrm>
            <a:custGeom>
              <a:avLst/>
              <a:gdLst/>
              <a:ahLst/>
              <a:cxnLst/>
              <a:rect l="l" t="t" r="r" b="b"/>
              <a:pathLst>
                <a:path w="1910992" h="1910992">
                  <a:moveTo>
                    <a:pt x="0" y="0"/>
                  </a:moveTo>
                  <a:lnTo>
                    <a:pt x="1910992" y="0"/>
                  </a:lnTo>
                  <a:lnTo>
                    <a:pt x="1910992" y="1910992"/>
                  </a:lnTo>
                  <a:lnTo>
                    <a:pt x="0" y="1910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101277" y="101281"/>
              <a:ext cx="1708438" cy="1708431"/>
              <a:chOff x="0" y="0"/>
              <a:chExt cx="6350000" cy="634997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1"/>
                <a:stretch>
                  <a:fillRect t="-5376" b="-537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1" name="Group 31"/>
          <p:cNvGrpSpPr/>
          <p:nvPr/>
        </p:nvGrpSpPr>
        <p:grpSpPr>
          <a:xfrm>
            <a:off x="381277" y="8541678"/>
            <a:ext cx="1433244" cy="1433244"/>
            <a:chOff x="0" y="0"/>
            <a:chExt cx="1910992" cy="191099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910992" cy="1910992"/>
            </a:xfrm>
            <a:custGeom>
              <a:avLst/>
              <a:gdLst/>
              <a:ahLst/>
              <a:cxnLst/>
              <a:rect l="l" t="t" r="r" b="b"/>
              <a:pathLst>
                <a:path w="1910992" h="1910992">
                  <a:moveTo>
                    <a:pt x="0" y="0"/>
                  </a:moveTo>
                  <a:lnTo>
                    <a:pt x="1910992" y="0"/>
                  </a:lnTo>
                  <a:lnTo>
                    <a:pt x="1910992" y="1910992"/>
                  </a:lnTo>
                  <a:lnTo>
                    <a:pt x="0" y="1910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" name="Group 33"/>
            <p:cNvGrpSpPr>
              <a:grpSpLocks noChangeAspect="1"/>
            </p:cNvGrpSpPr>
            <p:nvPr/>
          </p:nvGrpSpPr>
          <p:grpSpPr>
            <a:xfrm>
              <a:off x="101277" y="101281"/>
              <a:ext cx="1708438" cy="1708431"/>
              <a:chOff x="0" y="0"/>
              <a:chExt cx="6350000" cy="6349975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 t="-1327" b="-1327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5439207" y="5013837"/>
            <a:ext cx="1433244" cy="1433244"/>
            <a:chOff x="0" y="0"/>
            <a:chExt cx="1910992" cy="191099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910992" cy="1910992"/>
            </a:xfrm>
            <a:custGeom>
              <a:avLst/>
              <a:gdLst/>
              <a:ahLst/>
              <a:cxnLst/>
              <a:rect l="l" t="t" r="r" b="b"/>
              <a:pathLst>
                <a:path w="1910992" h="1910992">
                  <a:moveTo>
                    <a:pt x="0" y="0"/>
                  </a:moveTo>
                  <a:lnTo>
                    <a:pt x="1910992" y="0"/>
                  </a:lnTo>
                  <a:lnTo>
                    <a:pt x="1910992" y="1910992"/>
                  </a:lnTo>
                  <a:lnTo>
                    <a:pt x="0" y="1910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37"/>
            <p:cNvGrpSpPr>
              <a:grpSpLocks noChangeAspect="1"/>
            </p:cNvGrpSpPr>
            <p:nvPr/>
          </p:nvGrpSpPr>
          <p:grpSpPr>
            <a:xfrm>
              <a:off x="101277" y="101281"/>
              <a:ext cx="1708438" cy="1708431"/>
              <a:chOff x="0" y="0"/>
              <a:chExt cx="6350000" cy="6349975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3"/>
                <a:stretch>
                  <a:fillRect t="-9524" b="-952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5439207" y="3129051"/>
            <a:ext cx="1433244" cy="1433244"/>
            <a:chOff x="0" y="0"/>
            <a:chExt cx="1910992" cy="1910992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910992" cy="1910992"/>
            </a:xfrm>
            <a:custGeom>
              <a:avLst/>
              <a:gdLst/>
              <a:ahLst/>
              <a:cxnLst/>
              <a:rect l="l" t="t" r="r" b="b"/>
              <a:pathLst>
                <a:path w="1910992" h="1910992">
                  <a:moveTo>
                    <a:pt x="0" y="0"/>
                  </a:moveTo>
                  <a:lnTo>
                    <a:pt x="1910992" y="0"/>
                  </a:lnTo>
                  <a:lnTo>
                    <a:pt x="1910992" y="1910992"/>
                  </a:lnTo>
                  <a:lnTo>
                    <a:pt x="0" y="1910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" name="Group 41"/>
            <p:cNvGrpSpPr>
              <a:grpSpLocks noChangeAspect="1"/>
            </p:cNvGrpSpPr>
            <p:nvPr/>
          </p:nvGrpSpPr>
          <p:grpSpPr>
            <a:xfrm>
              <a:off x="101277" y="101281"/>
              <a:ext cx="1708438" cy="1708431"/>
              <a:chOff x="0" y="0"/>
              <a:chExt cx="6350000" cy="6349975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4"/>
                <a:stretch>
                  <a:fillRect t="-5500" b="-5500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3" name="Group 43"/>
          <p:cNvGrpSpPr/>
          <p:nvPr/>
        </p:nvGrpSpPr>
        <p:grpSpPr>
          <a:xfrm>
            <a:off x="5439207" y="6874946"/>
            <a:ext cx="1433244" cy="1433244"/>
            <a:chOff x="0" y="0"/>
            <a:chExt cx="1910992" cy="1910992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910992" cy="1910992"/>
            </a:xfrm>
            <a:custGeom>
              <a:avLst/>
              <a:gdLst/>
              <a:ahLst/>
              <a:cxnLst/>
              <a:rect l="l" t="t" r="r" b="b"/>
              <a:pathLst>
                <a:path w="1910992" h="1910992">
                  <a:moveTo>
                    <a:pt x="0" y="0"/>
                  </a:moveTo>
                  <a:lnTo>
                    <a:pt x="1910992" y="0"/>
                  </a:lnTo>
                  <a:lnTo>
                    <a:pt x="1910992" y="1910992"/>
                  </a:lnTo>
                  <a:lnTo>
                    <a:pt x="0" y="1910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" name="Group 45"/>
            <p:cNvGrpSpPr>
              <a:grpSpLocks noChangeAspect="1"/>
            </p:cNvGrpSpPr>
            <p:nvPr/>
          </p:nvGrpSpPr>
          <p:grpSpPr>
            <a:xfrm>
              <a:off x="101277" y="101281"/>
              <a:ext cx="1708438" cy="1708431"/>
              <a:chOff x="0" y="0"/>
              <a:chExt cx="6350000" cy="6349975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5"/>
                <a:stretch>
                  <a:fillRect t="-8416" b="-841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7" name="Group 47"/>
          <p:cNvGrpSpPr/>
          <p:nvPr/>
        </p:nvGrpSpPr>
        <p:grpSpPr>
          <a:xfrm>
            <a:off x="5439207" y="8479640"/>
            <a:ext cx="1433244" cy="1433244"/>
            <a:chOff x="0" y="0"/>
            <a:chExt cx="1910992" cy="1910992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910992" cy="1910992"/>
            </a:xfrm>
            <a:custGeom>
              <a:avLst/>
              <a:gdLst/>
              <a:ahLst/>
              <a:cxnLst/>
              <a:rect l="l" t="t" r="r" b="b"/>
              <a:pathLst>
                <a:path w="1910992" h="1910992">
                  <a:moveTo>
                    <a:pt x="0" y="0"/>
                  </a:moveTo>
                  <a:lnTo>
                    <a:pt x="1910992" y="0"/>
                  </a:lnTo>
                  <a:lnTo>
                    <a:pt x="1910992" y="1910992"/>
                  </a:lnTo>
                  <a:lnTo>
                    <a:pt x="0" y="1910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" name="Group 49"/>
            <p:cNvGrpSpPr>
              <a:grpSpLocks noChangeAspect="1"/>
            </p:cNvGrpSpPr>
            <p:nvPr/>
          </p:nvGrpSpPr>
          <p:grpSpPr>
            <a:xfrm>
              <a:off x="101277" y="101281"/>
              <a:ext cx="1708438" cy="1708431"/>
              <a:chOff x="0" y="0"/>
              <a:chExt cx="6350000" cy="6349975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6"/>
                <a:stretch>
                  <a:fillRect t="-9375" b="-9375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" name="Group 51"/>
          <p:cNvGrpSpPr/>
          <p:nvPr/>
        </p:nvGrpSpPr>
        <p:grpSpPr>
          <a:xfrm>
            <a:off x="10501476" y="6874946"/>
            <a:ext cx="1433244" cy="1433244"/>
            <a:chOff x="0" y="0"/>
            <a:chExt cx="1910992" cy="191099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910992" cy="1910992"/>
            </a:xfrm>
            <a:custGeom>
              <a:avLst/>
              <a:gdLst/>
              <a:ahLst/>
              <a:cxnLst/>
              <a:rect l="l" t="t" r="r" b="b"/>
              <a:pathLst>
                <a:path w="1910992" h="1910992">
                  <a:moveTo>
                    <a:pt x="0" y="0"/>
                  </a:moveTo>
                  <a:lnTo>
                    <a:pt x="1910992" y="0"/>
                  </a:lnTo>
                  <a:lnTo>
                    <a:pt x="1910992" y="1910992"/>
                  </a:lnTo>
                  <a:lnTo>
                    <a:pt x="0" y="1910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" name="Group 53"/>
            <p:cNvGrpSpPr>
              <a:grpSpLocks noChangeAspect="1"/>
            </p:cNvGrpSpPr>
            <p:nvPr/>
          </p:nvGrpSpPr>
          <p:grpSpPr>
            <a:xfrm>
              <a:off x="101277" y="101281"/>
              <a:ext cx="1708438" cy="1708431"/>
              <a:chOff x="0" y="0"/>
              <a:chExt cx="6350000" cy="634997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7"/>
                <a:stretch>
                  <a:fillRect t="-12069" b="-12069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>
            <a:off x="10630344" y="8479640"/>
            <a:ext cx="1433244" cy="1433244"/>
            <a:chOff x="0" y="0"/>
            <a:chExt cx="1910992" cy="1910992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1910992" cy="1910992"/>
            </a:xfrm>
            <a:custGeom>
              <a:avLst/>
              <a:gdLst/>
              <a:ahLst/>
              <a:cxnLst/>
              <a:rect l="l" t="t" r="r" b="b"/>
              <a:pathLst>
                <a:path w="1910992" h="1910992">
                  <a:moveTo>
                    <a:pt x="0" y="0"/>
                  </a:moveTo>
                  <a:lnTo>
                    <a:pt x="1910992" y="0"/>
                  </a:lnTo>
                  <a:lnTo>
                    <a:pt x="1910992" y="1910992"/>
                  </a:lnTo>
                  <a:lnTo>
                    <a:pt x="0" y="1910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" name="Group 57"/>
            <p:cNvGrpSpPr>
              <a:grpSpLocks noChangeAspect="1"/>
            </p:cNvGrpSpPr>
            <p:nvPr/>
          </p:nvGrpSpPr>
          <p:grpSpPr>
            <a:xfrm>
              <a:off x="101277" y="101281"/>
              <a:ext cx="1708438" cy="1708431"/>
              <a:chOff x="0" y="0"/>
              <a:chExt cx="6350000" cy="6349975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8"/>
                <a:stretch>
                  <a:fillRect t="-11881" b="-11881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9" name="Group 59"/>
          <p:cNvGrpSpPr/>
          <p:nvPr/>
        </p:nvGrpSpPr>
        <p:grpSpPr>
          <a:xfrm>
            <a:off x="5467925" y="1545997"/>
            <a:ext cx="1433244" cy="1433244"/>
            <a:chOff x="0" y="0"/>
            <a:chExt cx="1910992" cy="1910992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910992" cy="1910992"/>
            </a:xfrm>
            <a:custGeom>
              <a:avLst/>
              <a:gdLst/>
              <a:ahLst/>
              <a:cxnLst/>
              <a:rect l="l" t="t" r="r" b="b"/>
              <a:pathLst>
                <a:path w="1910992" h="1910992">
                  <a:moveTo>
                    <a:pt x="0" y="0"/>
                  </a:moveTo>
                  <a:lnTo>
                    <a:pt x="1910992" y="0"/>
                  </a:lnTo>
                  <a:lnTo>
                    <a:pt x="1910992" y="1910992"/>
                  </a:lnTo>
                  <a:lnTo>
                    <a:pt x="0" y="1910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" name="Group 61"/>
            <p:cNvGrpSpPr>
              <a:grpSpLocks noChangeAspect="1"/>
            </p:cNvGrpSpPr>
            <p:nvPr/>
          </p:nvGrpSpPr>
          <p:grpSpPr>
            <a:xfrm>
              <a:off x="101277" y="101281"/>
              <a:ext cx="1708438" cy="1708431"/>
              <a:chOff x="0" y="0"/>
              <a:chExt cx="6350000" cy="6349975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9"/>
                <a:stretch>
                  <a:fillRect t="-13889" b="-13889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3" name="TextBox 63"/>
          <p:cNvSpPr txBox="1"/>
          <p:nvPr/>
        </p:nvSpPr>
        <p:spPr>
          <a:xfrm>
            <a:off x="312078" y="288136"/>
            <a:ext cx="5597971" cy="179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14"/>
              </a:lnSpc>
            </a:pPr>
            <a:r>
              <a:rPr lang="en-US" sz="5152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Advisory Group</a:t>
            </a:r>
          </a:p>
          <a:p>
            <a:pPr algn="ctr">
              <a:lnSpc>
                <a:spcPts val="7214"/>
              </a:lnSpc>
            </a:pPr>
            <a:endParaRPr lang="en-US" sz="5152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1939732" y="1862894"/>
            <a:ext cx="2881194" cy="744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5"/>
              </a:lnSpc>
              <a:spcBef>
                <a:spcPct val="0"/>
              </a:spcBef>
            </a:pPr>
            <a:r>
              <a:rPr lang="en-US" sz="217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University of Liverpool</a:t>
            </a:r>
          </a:p>
          <a:p>
            <a:pPr algn="ctr">
              <a:lnSpc>
                <a:spcPts val="3045"/>
              </a:lnSpc>
              <a:spcBef>
                <a:spcPct val="0"/>
              </a:spcBef>
            </a:pPr>
            <a:r>
              <a:rPr lang="en-US" sz="217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Prof Ivona Mitrovic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814521" y="3636499"/>
            <a:ext cx="3351729" cy="744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5"/>
              </a:lnSpc>
              <a:spcBef>
                <a:spcPct val="0"/>
              </a:spcBef>
            </a:pPr>
            <a:r>
              <a:rPr lang="en-US" sz="217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Queen’s University Belfast</a:t>
            </a:r>
          </a:p>
          <a:p>
            <a:pPr algn="ctr">
              <a:lnSpc>
                <a:spcPts val="3045"/>
              </a:lnSpc>
              <a:spcBef>
                <a:spcPct val="0"/>
              </a:spcBef>
            </a:pPr>
            <a:r>
              <a:rPr lang="en-US" sz="217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Prof Roger Woods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918022" y="5338982"/>
            <a:ext cx="3006328" cy="744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5"/>
              </a:lnSpc>
              <a:spcBef>
                <a:spcPct val="0"/>
              </a:spcBef>
            </a:pPr>
            <a:r>
              <a:rPr lang="en-US" sz="217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University of Newcastle</a:t>
            </a:r>
          </a:p>
          <a:p>
            <a:pPr algn="ctr">
              <a:lnSpc>
                <a:spcPts val="3045"/>
              </a:lnSpc>
              <a:spcBef>
                <a:spcPct val="0"/>
              </a:spcBef>
            </a:pPr>
            <a:r>
              <a:rPr lang="en-US" sz="217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Prof Anthony O’Neill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2013194" y="7112535"/>
            <a:ext cx="2734270" cy="744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5"/>
              </a:lnSpc>
              <a:spcBef>
                <a:spcPct val="0"/>
              </a:spcBef>
            </a:pPr>
            <a:r>
              <a:rPr lang="en-US" sz="217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University of Cardiff</a:t>
            </a:r>
          </a:p>
          <a:p>
            <a:pPr algn="ctr">
              <a:lnSpc>
                <a:spcPts val="3045"/>
              </a:lnSpc>
              <a:spcBef>
                <a:spcPct val="0"/>
              </a:spcBef>
            </a:pPr>
            <a:r>
              <a:rPr lang="en-US" sz="217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Prof Oliver Williams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013194" y="8866824"/>
            <a:ext cx="3101221" cy="744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5"/>
              </a:lnSpc>
              <a:spcBef>
                <a:spcPct val="0"/>
              </a:spcBef>
            </a:pPr>
            <a:r>
              <a:rPr lang="en-US" sz="217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University of Cambridge</a:t>
            </a:r>
          </a:p>
          <a:p>
            <a:pPr algn="ctr">
              <a:lnSpc>
                <a:spcPts val="3045"/>
              </a:lnSpc>
              <a:spcBef>
                <a:spcPct val="0"/>
              </a:spcBef>
            </a:pPr>
            <a:r>
              <a:rPr lang="en-US" sz="217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Prof Rachel Oliver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148676" y="3600938"/>
            <a:ext cx="3351729" cy="744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5"/>
              </a:lnSpc>
              <a:spcBef>
                <a:spcPct val="0"/>
              </a:spcBef>
            </a:pPr>
            <a:r>
              <a:rPr lang="en-US" sz="217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Queen’s University Belfast</a:t>
            </a:r>
          </a:p>
          <a:p>
            <a:pPr algn="ctr">
              <a:lnSpc>
                <a:spcPts val="3045"/>
              </a:lnSpc>
              <a:spcBef>
                <a:spcPct val="0"/>
              </a:spcBef>
            </a:pPr>
            <a:r>
              <a:rPr lang="en-US" sz="217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Dr Hamza Shakeel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7101289" y="5338982"/>
            <a:ext cx="2857857" cy="744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5"/>
              </a:lnSpc>
              <a:spcBef>
                <a:spcPct val="0"/>
              </a:spcBef>
            </a:pPr>
            <a:r>
              <a:rPr lang="en-US" sz="217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Kings College London</a:t>
            </a:r>
          </a:p>
          <a:p>
            <a:pPr algn="ctr">
              <a:lnSpc>
                <a:spcPts val="3045"/>
              </a:lnSpc>
              <a:spcBef>
                <a:spcPct val="0"/>
              </a:spcBef>
            </a:pPr>
            <a:r>
              <a:rPr lang="en-US" sz="217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Prof Bipin Rajendran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7020863" y="7112535"/>
            <a:ext cx="2694504" cy="744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5"/>
              </a:lnSpc>
              <a:spcBef>
                <a:spcPct val="0"/>
              </a:spcBef>
            </a:pPr>
            <a:r>
              <a:rPr lang="en-US" sz="217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University of Oxford</a:t>
            </a:r>
          </a:p>
          <a:p>
            <a:pPr algn="ctr">
              <a:lnSpc>
                <a:spcPts val="3045"/>
              </a:lnSpc>
              <a:spcBef>
                <a:spcPct val="0"/>
              </a:spcBef>
            </a:pPr>
            <a:r>
              <a:rPr lang="en-US" sz="217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Prof Noa Zilberman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7022551" y="8804786"/>
            <a:ext cx="3457694" cy="744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5"/>
              </a:lnSpc>
              <a:spcBef>
                <a:spcPct val="0"/>
              </a:spcBef>
            </a:pPr>
            <a:r>
              <a:rPr lang="en-US" sz="217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University of Southampton</a:t>
            </a:r>
          </a:p>
          <a:p>
            <a:pPr algn="ctr">
              <a:lnSpc>
                <a:spcPts val="3045"/>
              </a:lnSpc>
              <a:spcBef>
                <a:spcPct val="0"/>
              </a:spcBef>
            </a:pPr>
            <a:r>
              <a:rPr lang="en-US" sz="217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Prof Graham Reed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6993075" y="1849503"/>
            <a:ext cx="3351729" cy="744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5"/>
              </a:lnSpc>
            </a:pPr>
            <a:r>
              <a:rPr lang="en-US" sz="217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Queen’s University Belfast</a:t>
            </a:r>
          </a:p>
          <a:p>
            <a:pPr algn="ctr">
              <a:lnSpc>
                <a:spcPts val="3045"/>
              </a:lnSpc>
              <a:spcBef>
                <a:spcPct val="0"/>
              </a:spcBef>
            </a:pPr>
            <a:r>
              <a:rPr lang="en-US" sz="217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Beth Mc Evoy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2377140" y="8866824"/>
            <a:ext cx="3135392" cy="1125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5"/>
              </a:lnSpc>
            </a:pPr>
            <a:r>
              <a:rPr lang="en-US" sz="217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Imperial College London</a:t>
            </a:r>
          </a:p>
          <a:p>
            <a:pPr algn="ctr">
              <a:lnSpc>
                <a:spcPts val="3045"/>
              </a:lnSpc>
            </a:pPr>
            <a:r>
              <a:rPr lang="en-US" sz="217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Prof Pantelis Georgiou</a:t>
            </a:r>
          </a:p>
          <a:p>
            <a:pPr algn="ctr">
              <a:lnSpc>
                <a:spcPts val="3045"/>
              </a:lnSpc>
              <a:spcBef>
                <a:spcPct val="0"/>
              </a:spcBef>
            </a:pPr>
            <a:endParaRPr lang="en-US" sz="2175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12535374" y="7200092"/>
            <a:ext cx="2818924" cy="1125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5"/>
              </a:lnSpc>
            </a:pPr>
            <a:r>
              <a:rPr lang="en-US" sz="217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University of Swansea</a:t>
            </a:r>
          </a:p>
          <a:p>
            <a:pPr algn="ctr">
              <a:lnSpc>
                <a:spcPts val="3045"/>
              </a:lnSpc>
            </a:pPr>
            <a:r>
              <a:rPr lang="en-US" sz="217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Prof Mike Jennings</a:t>
            </a:r>
          </a:p>
          <a:p>
            <a:pPr algn="ctr">
              <a:lnSpc>
                <a:spcPts val="3045"/>
              </a:lnSpc>
              <a:spcBef>
                <a:spcPct val="0"/>
              </a:spcBef>
            </a:pPr>
            <a:endParaRPr lang="en-US" sz="2175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12413751" y="5338982"/>
            <a:ext cx="3214569" cy="1125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5"/>
              </a:lnSpc>
            </a:pPr>
            <a:r>
              <a:rPr lang="en-US" sz="217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University of Manchester</a:t>
            </a:r>
          </a:p>
          <a:p>
            <a:pPr algn="ctr">
              <a:lnSpc>
                <a:spcPts val="3045"/>
              </a:lnSpc>
            </a:pPr>
            <a:r>
              <a:rPr lang="en-US" sz="217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Prof John Goodacre</a:t>
            </a:r>
          </a:p>
          <a:p>
            <a:pPr algn="ctr">
              <a:lnSpc>
                <a:spcPts val="3045"/>
              </a:lnSpc>
              <a:spcBef>
                <a:spcPct val="0"/>
              </a:spcBef>
            </a:pPr>
            <a:endParaRPr lang="en-US" sz="2175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12390653" y="3670205"/>
            <a:ext cx="3356015" cy="1125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5"/>
              </a:lnSpc>
            </a:pPr>
            <a:r>
              <a:rPr lang="en-US" sz="217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University College London</a:t>
            </a:r>
          </a:p>
          <a:p>
            <a:pPr algn="ctr">
              <a:lnSpc>
                <a:spcPts val="3045"/>
              </a:lnSpc>
            </a:pPr>
            <a:r>
              <a:rPr lang="en-US" sz="217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Dr Antonio Lombardo</a:t>
            </a:r>
          </a:p>
          <a:p>
            <a:pPr algn="ctr">
              <a:lnSpc>
                <a:spcPts val="3045"/>
              </a:lnSpc>
              <a:spcBef>
                <a:spcPct val="0"/>
              </a:spcBef>
            </a:pPr>
            <a:endParaRPr lang="en-US" sz="2175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12529302" y="1810927"/>
            <a:ext cx="3097768" cy="1125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5"/>
              </a:lnSpc>
            </a:pPr>
            <a:r>
              <a:rPr lang="en-US" sz="217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University of Sheffield</a:t>
            </a:r>
          </a:p>
          <a:p>
            <a:pPr algn="ctr">
              <a:lnSpc>
                <a:spcPts val="3045"/>
              </a:lnSpc>
            </a:pPr>
            <a:r>
              <a:rPr lang="en-US" sz="217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Prof John Goodenough</a:t>
            </a:r>
          </a:p>
          <a:p>
            <a:pPr algn="ctr">
              <a:lnSpc>
                <a:spcPts val="3045"/>
              </a:lnSpc>
              <a:spcBef>
                <a:spcPct val="0"/>
              </a:spcBef>
            </a:pPr>
            <a:endParaRPr lang="en-US" sz="2175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078" y="1537749"/>
            <a:ext cx="1433244" cy="1433244"/>
            <a:chOff x="0" y="0"/>
            <a:chExt cx="1910992" cy="1910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0992" cy="1910992"/>
            </a:xfrm>
            <a:custGeom>
              <a:avLst/>
              <a:gdLst/>
              <a:ahLst/>
              <a:cxnLst/>
              <a:rect l="l" t="t" r="r" b="b"/>
              <a:pathLst>
                <a:path w="1910992" h="1910992">
                  <a:moveTo>
                    <a:pt x="0" y="0"/>
                  </a:moveTo>
                  <a:lnTo>
                    <a:pt x="1910992" y="0"/>
                  </a:lnTo>
                  <a:lnTo>
                    <a:pt x="1910992" y="1910992"/>
                  </a:lnTo>
                  <a:lnTo>
                    <a:pt x="0" y="1910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101277" y="101281"/>
              <a:ext cx="1708438" cy="1708431"/>
              <a:chOff x="0" y="0"/>
              <a:chExt cx="6350000" cy="634997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t="-10000" b="-10000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6"/>
          <p:cNvGrpSpPr/>
          <p:nvPr/>
        </p:nvGrpSpPr>
        <p:grpSpPr>
          <a:xfrm>
            <a:off x="312078" y="3275793"/>
            <a:ext cx="1433244" cy="1433244"/>
            <a:chOff x="0" y="0"/>
            <a:chExt cx="1910992" cy="191099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0992" cy="1910992"/>
            </a:xfrm>
            <a:custGeom>
              <a:avLst/>
              <a:gdLst/>
              <a:ahLst/>
              <a:cxnLst/>
              <a:rect l="l" t="t" r="r" b="b"/>
              <a:pathLst>
                <a:path w="1910992" h="1910992">
                  <a:moveTo>
                    <a:pt x="0" y="0"/>
                  </a:moveTo>
                  <a:lnTo>
                    <a:pt x="1910992" y="0"/>
                  </a:lnTo>
                  <a:lnTo>
                    <a:pt x="1910992" y="1910992"/>
                  </a:lnTo>
                  <a:lnTo>
                    <a:pt x="0" y="1910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101277" y="101281"/>
              <a:ext cx="1708438" cy="1708431"/>
              <a:chOff x="0" y="0"/>
              <a:chExt cx="6350000" cy="634997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t="-1339" b="-1339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14695503" y="-144601"/>
            <a:ext cx="4486266" cy="1682350"/>
          </a:xfrm>
          <a:custGeom>
            <a:avLst/>
            <a:gdLst/>
            <a:ahLst/>
            <a:cxnLst/>
            <a:rect l="l" t="t" r="r" b="b"/>
            <a:pathLst>
              <a:path w="4486266" h="1682350">
                <a:moveTo>
                  <a:pt x="0" y="0"/>
                </a:moveTo>
                <a:lnTo>
                  <a:pt x="4486266" y="0"/>
                </a:lnTo>
                <a:lnTo>
                  <a:pt x="4486266" y="1682350"/>
                </a:lnTo>
                <a:lnTo>
                  <a:pt x="0" y="16823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5439207" y="3129051"/>
            <a:ext cx="1433244" cy="1433244"/>
            <a:chOff x="0" y="0"/>
            <a:chExt cx="1910992" cy="19109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0992" cy="1910992"/>
            </a:xfrm>
            <a:custGeom>
              <a:avLst/>
              <a:gdLst/>
              <a:ahLst/>
              <a:cxnLst/>
              <a:rect l="l" t="t" r="r" b="b"/>
              <a:pathLst>
                <a:path w="1910992" h="1910992">
                  <a:moveTo>
                    <a:pt x="0" y="0"/>
                  </a:moveTo>
                  <a:lnTo>
                    <a:pt x="1910992" y="0"/>
                  </a:lnTo>
                  <a:lnTo>
                    <a:pt x="1910992" y="1910992"/>
                  </a:lnTo>
                  <a:lnTo>
                    <a:pt x="0" y="1910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101277" y="101281"/>
              <a:ext cx="1708438" cy="1708431"/>
              <a:chOff x="0" y="0"/>
              <a:chExt cx="6350000" cy="634997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467" r="-467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5356749" y="1524357"/>
            <a:ext cx="1433244" cy="1433244"/>
            <a:chOff x="0" y="0"/>
            <a:chExt cx="1910992" cy="191099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0992" cy="1910992"/>
            </a:xfrm>
            <a:custGeom>
              <a:avLst/>
              <a:gdLst/>
              <a:ahLst/>
              <a:cxnLst/>
              <a:rect l="l" t="t" r="r" b="b"/>
              <a:pathLst>
                <a:path w="1910992" h="1910992">
                  <a:moveTo>
                    <a:pt x="0" y="0"/>
                  </a:moveTo>
                  <a:lnTo>
                    <a:pt x="1910992" y="0"/>
                  </a:lnTo>
                  <a:lnTo>
                    <a:pt x="1910992" y="1910992"/>
                  </a:lnTo>
                  <a:lnTo>
                    <a:pt x="0" y="1910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101277" y="101281"/>
              <a:ext cx="1708438" cy="1708431"/>
              <a:chOff x="0" y="0"/>
              <a:chExt cx="6350000" cy="634997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531" r="-531"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" name="TextBox 19"/>
          <p:cNvSpPr txBox="1"/>
          <p:nvPr/>
        </p:nvSpPr>
        <p:spPr>
          <a:xfrm>
            <a:off x="312078" y="288136"/>
            <a:ext cx="5597971" cy="179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Advisory Group</a:t>
            </a:r>
          </a:p>
          <a:p>
            <a:pPr marL="0" marR="0" lvl="0" indent="0" algn="ctr" defTabSz="914400" rtl="0" eaLnBrk="1" fontAlgn="auto" latinLnBrk="0" hangingPunct="1">
              <a:lnSpc>
                <a:spcPts val="72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5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113266" y="1862894"/>
            <a:ext cx="2534126" cy="744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University of Bristol</a:t>
            </a:r>
          </a:p>
          <a:p>
            <a:pPr marL="0" marR="0" lvl="0" indent="0" algn="ctr" defTabSz="914400" rtl="0" eaLnBrk="1" fontAlgn="auto" latinLnBrk="0" hangingPunct="1">
              <a:lnSpc>
                <a:spcPts val="304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7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Prof Martin </a:t>
            </a:r>
            <a:r>
              <a:rPr kumimoji="0" lang="en-US" sz="2175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Kuball</a:t>
            </a:r>
            <a:endParaRPr kumimoji="0" lang="en-US" sz="217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814521" y="3636499"/>
            <a:ext cx="3351729" cy="745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4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University of Edinburgh </a:t>
            </a:r>
            <a:r>
              <a:rPr kumimoji="0" lang="en-US" sz="217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Prof Rebecca Cheung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438415" y="3600938"/>
            <a:ext cx="2772251" cy="744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University of Warwick</a:t>
            </a:r>
          </a:p>
          <a:p>
            <a:pPr marL="0" marR="0" lvl="0" indent="0" algn="ctr" defTabSz="914400" rtl="0" eaLnBrk="1" fontAlgn="auto" latinLnBrk="0" hangingPunct="1">
              <a:lnSpc>
                <a:spcPts val="304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7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Prof Layi Alatise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279778" y="1849503"/>
            <a:ext cx="2778323" cy="744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7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University of Glasgow</a:t>
            </a:r>
          </a:p>
          <a:p>
            <a:pPr marL="0" marR="0" lvl="0" indent="0" algn="ctr" defTabSz="914400" rtl="0" eaLnBrk="1" fontAlgn="auto" latinLnBrk="0" hangingPunct="1">
              <a:lnSpc>
                <a:spcPts val="304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7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Prof Hadi Heidari</a:t>
            </a: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F0E5F335-8378-31D2-6DAD-792F7ACC5A16}"/>
              </a:ext>
            </a:extLst>
          </p:cNvPr>
          <p:cNvSpPr txBox="1"/>
          <p:nvPr/>
        </p:nvSpPr>
        <p:spPr>
          <a:xfrm>
            <a:off x="-81043" y="5730602"/>
            <a:ext cx="7519458" cy="178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5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Project Support Team</a:t>
            </a:r>
          </a:p>
          <a:p>
            <a:pPr marL="0" marR="0" lvl="0" indent="0" algn="ctr" defTabSz="914400" rtl="0" eaLnBrk="1" fontAlgn="auto" latinLnBrk="0" hangingPunct="1">
              <a:lnSpc>
                <a:spcPts val="72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5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pic>
        <p:nvPicPr>
          <p:cNvPr id="35" name="Picture 34" descr="A person taking a selfie&#10;&#10;Description automatically generated">
            <a:extLst>
              <a:ext uri="{FF2B5EF4-FFF2-40B4-BE49-F238E27FC236}">
                <a16:creationId xmlns:a16="http://schemas.microsoft.com/office/drawing/2014/main" id="{EEE563F4-8D09-59E2-66DC-3E1541A275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62" y="7225804"/>
            <a:ext cx="1321200" cy="1966274"/>
          </a:xfrm>
          <a:prstGeom prst="rect">
            <a:avLst/>
          </a:prstGeom>
        </p:spPr>
      </p:pic>
      <p:sp>
        <p:nvSpPr>
          <p:cNvPr id="36" name="TextBox 21">
            <a:extLst>
              <a:ext uri="{FF2B5EF4-FFF2-40B4-BE49-F238E27FC236}">
                <a16:creationId xmlns:a16="http://schemas.microsoft.com/office/drawing/2014/main" id="{98440735-432A-CC06-7A59-3AF17D9AF827}"/>
              </a:ext>
            </a:extLst>
          </p:cNvPr>
          <p:cNvSpPr txBox="1"/>
          <p:nvPr/>
        </p:nvSpPr>
        <p:spPr>
          <a:xfrm>
            <a:off x="7701586" y="7879974"/>
            <a:ext cx="3710518" cy="745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Queen’s University Belfast</a:t>
            </a:r>
          </a:p>
          <a:p>
            <a:pPr marL="0" marR="0" lvl="0" indent="0" algn="ctr" defTabSz="914400" rtl="0" eaLnBrk="1" fontAlgn="auto" latinLnBrk="0" hangingPunct="1">
              <a:lnSpc>
                <a:spcPts val="304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7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Sean Morrison</a:t>
            </a:r>
          </a:p>
        </p:txBody>
      </p:sp>
      <p:pic>
        <p:nvPicPr>
          <p:cNvPr id="37" name="Picture 36" descr="A person wearing sunglasses and a blue shirt&#10;&#10;Description automatically generated">
            <a:extLst>
              <a:ext uri="{FF2B5EF4-FFF2-40B4-BE49-F238E27FC236}">
                <a16:creationId xmlns:a16="http://schemas.microsoft.com/office/drawing/2014/main" id="{05AB7EE7-0E12-2E8F-AE9A-68B379D7EF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404" y="7052696"/>
            <a:ext cx="1884795" cy="2139382"/>
          </a:xfrm>
          <a:prstGeom prst="rect">
            <a:avLst/>
          </a:prstGeom>
        </p:spPr>
      </p:pic>
      <p:sp>
        <p:nvSpPr>
          <p:cNvPr id="38" name="TextBox 21">
            <a:extLst>
              <a:ext uri="{FF2B5EF4-FFF2-40B4-BE49-F238E27FC236}">
                <a16:creationId xmlns:a16="http://schemas.microsoft.com/office/drawing/2014/main" id="{E08B8FDB-CB8D-7691-E8E8-F86C4821D477}"/>
              </a:ext>
            </a:extLst>
          </p:cNvPr>
          <p:cNvSpPr txBox="1"/>
          <p:nvPr/>
        </p:nvSpPr>
        <p:spPr>
          <a:xfrm>
            <a:off x="13639800" y="7886699"/>
            <a:ext cx="3710518" cy="745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Queen’s University Belfast</a:t>
            </a:r>
          </a:p>
          <a:p>
            <a:pPr marL="0" marR="0" lvl="0" indent="0" algn="ctr" defTabSz="914400" rtl="0" eaLnBrk="1" fontAlgn="auto" latinLnBrk="0" hangingPunct="1">
              <a:lnSpc>
                <a:spcPts val="304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7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Arinze Uchenwa</a:t>
            </a:r>
          </a:p>
        </p:txBody>
      </p:sp>
      <p:sp>
        <p:nvSpPr>
          <p:cNvPr id="42" name="TextBox 21">
            <a:extLst>
              <a:ext uri="{FF2B5EF4-FFF2-40B4-BE49-F238E27FC236}">
                <a16:creationId xmlns:a16="http://schemas.microsoft.com/office/drawing/2014/main" id="{16A8B866-9211-2188-6770-B5FB8040CC15}"/>
              </a:ext>
            </a:extLst>
          </p:cNvPr>
          <p:cNvSpPr txBox="1"/>
          <p:nvPr/>
        </p:nvSpPr>
        <p:spPr>
          <a:xfrm>
            <a:off x="2230594" y="7879973"/>
            <a:ext cx="3710518" cy="745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Queen’s University Belfast</a:t>
            </a:r>
          </a:p>
          <a:p>
            <a:pPr marL="0" marR="0" lvl="0" indent="0" algn="ctr" defTabSz="914400" rtl="0" eaLnBrk="1" fontAlgn="auto" latinLnBrk="0" hangingPunct="1">
              <a:lnSpc>
                <a:spcPts val="304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7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Natalie Magill</a:t>
            </a:r>
          </a:p>
        </p:txBody>
      </p:sp>
      <p:pic>
        <p:nvPicPr>
          <p:cNvPr id="25" name="Picture 24" descr="A person in a black shirt&#10;&#10;Description automatically generated">
            <a:extLst>
              <a:ext uri="{FF2B5EF4-FFF2-40B4-BE49-F238E27FC236}">
                <a16:creationId xmlns:a16="http://schemas.microsoft.com/office/drawing/2014/main" id="{1A2EFE70-6006-0BB2-3E6E-C808C5CB04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8" y="7029832"/>
            <a:ext cx="2138527" cy="21385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4941" y="8331049"/>
            <a:ext cx="4321588" cy="1696996"/>
            <a:chOff x="0" y="0"/>
            <a:chExt cx="1089250" cy="427725"/>
          </a:xfrm>
          <a:solidFill>
            <a:srgbClr val="00B0F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089250" cy="427725"/>
            </a:xfrm>
            <a:custGeom>
              <a:avLst/>
              <a:gdLst/>
              <a:ahLst/>
              <a:cxnLst/>
              <a:rect l="l" t="t" r="r" b="b"/>
              <a:pathLst>
                <a:path w="1089250" h="427725">
                  <a:moveTo>
                    <a:pt x="0" y="0"/>
                  </a:moveTo>
                  <a:lnTo>
                    <a:pt x="1089250" y="0"/>
                  </a:lnTo>
                  <a:lnTo>
                    <a:pt x="1089250" y="427725"/>
                  </a:lnTo>
                  <a:lnTo>
                    <a:pt x="0" y="42772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542427" y="6634053"/>
            <a:ext cx="4321588" cy="1696996"/>
            <a:chOff x="0" y="0"/>
            <a:chExt cx="1089250" cy="427725"/>
          </a:xfrm>
          <a:solidFill>
            <a:schemeClr val="accent5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1089250" cy="427725"/>
            </a:xfrm>
            <a:custGeom>
              <a:avLst/>
              <a:gdLst/>
              <a:ahLst/>
              <a:cxnLst/>
              <a:rect l="l" t="t" r="r" b="b"/>
              <a:pathLst>
                <a:path w="1089250" h="427725">
                  <a:moveTo>
                    <a:pt x="0" y="0"/>
                  </a:moveTo>
                  <a:lnTo>
                    <a:pt x="1089250" y="0"/>
                  </a:lnTo>
                  <a:lnTo>
                    <a:pt x="1089250" y="427725"/>
                  </a:lnTo>
                  <a:lnTo>
                    <a:pt x="0" y="42772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09914" y="4937056"/>
            <a:ext cx="4321588" cy="1696996"/>
            <a:chOff x="0" y="0"/>
            <a:chExt cx="1089250" cy="427725"/>
          </a:xfrm>
          <a:solidFill>
            <a:srgbClr val="00B05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1089250" cy="427725"/>
            </a:xfrm>
            <a:custGeom>
              <a:avLst/>
              <a:gdLst/>
              <a:ahLst/>
              <a:cxnLst/>
              <a:rect l="l" t="t" r="r" b="b"/>
              <a:pathLst>
                <a:path w="1089250" h="427725">
                  <a:moveTo>
                    <a:pt x="0" y="0"/>
                  </a:moveTo>
                  <a:lnTo>
                    <a:pt x="1089250" y="0"/>
                  </a:lnTo>
                  <a:lnTo>
                    <a:pt x="1089250" y="427725"/>
                  </a:lnTo>
                  <a:lnTo>
                    <a:pt x="0" y="42772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877400" y="3240060"/>
            <a:ext cx="4321588" cy="1696996"/>
            <a:chOff x="0" y="0"/>
            <a:chExt cx="1089250" cy="427725"/>
          </a:xfrm>
          <a:solidFill>
            <a:schemeClr val="accent3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1089250" cy="427725"/>
            </a:xfrm>
            <a:custGeom>
              <a:avLst/>
              <a:gdLst/>
              <a:ahLst/>
              <a:cxnLst/>
              <a:rect l="l" t="t" r="r" b="b"/>
              <a:pathLst>
                <a:path w="1089250" h="427725">
                  <a:moveTo>
                    <a:pt x="0" y="0"/>
                  </a:moveTo>
                  <a:lnTo>
                    <a:pt x="1089250" y="0"/>
                  </a:lnTo>
                  <a:lnTo>
                    <a:pt x="1089250" y="427725"/>
                  </a:lnTo>
                  <a:lnTo>
                    <a:pt x="0" y="42772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 flipV="1">
            <a:off x="1561254" y="6634053"/>
            <a:ext cx="1865016" cy="1696996"/>
          </a:xfrm>
          <a:custGeom>
            <a:avLst/>
            <a:gdLst/>
            <a:ahLst/>
            <a:cxnLst/>
            <a:rect l="l" t="t" r="r" b="b"/>
            <a:pathLst>
              <a:path w="1865016" h="1696996">
                <a:moveTo>
                  <a:pt x="0" y="1696996"/>
                </a:moveTo>
                <a:lnTo>
                  <a:pt x="1865016" y="1696996"/>
                </a:lnTo>
                <a:lnTo>
                  <a:pt x="1865016" y="0"/>
                </a:lnTo>
                <a:lnTo>
                  <a:pt x="0" y="0"/>
                </a:lnTo>
                <a:lnTo>
                  <a:pt x="0" y="169699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V="1">
            <a:off x="4696529" y="4937056"/>
            <a:ext cx="1865016" cy="1696996"/>
          </a:xfrm>
          <a:custGeom>
            <a:avLst/>
            <a:gdLst/>
            <a:ahLst/>
            <a:cxnLst/>
            <a:rect l="l" t="t" r="r" b="b"/>
            <a:pathLst>
              <a:path w="1865016" h="1696996">
                <a:moveTo>
                  <a:pt x="0" y="1696997"/>
                </a:moveTo>
                <a:lnTo>
                  <a:pt x="1865015" y="1696997"/>
                </a:lnTo>
                <a:lnTo>
                  <a:pt x="1865015" y="0"/>
                </a:lnTo>
                <a:lnTo>
                  <a:pt x="0" y="0"/>
                </a:lnTo>
                <a:lnTo>
                  <a:pt x="0" y="169699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/>
          <p:cNvSpPr/>
          <p:nvPr/>
        </p:nvSpPr>
        <p:spPr>
          <a:xfrm flipV="1">
            <a:off x="7831803" y="3240060"/>
            <a:ext cx="1865016" cy="1696996"/>
          </a:xfrm>
          <a:custGeom>
            <a:avLst/>
            <a:gdLst/>
            <a:ahLst/>
            <a:cxnLst/>
            <a:rect l="l" t="t" r="r" b="b"/>
            <a:pathLst>
              <a:path w="1865016" h="1696996">
                <a:moveTo>
                  <a:pt x="0" y="1696996"/>
                </a:moveTo>
                <a:lnTo>
                  <a:pt x="1865015" y="1696996"/>
                </a:lnTo>
                <a:lnTo>
                  <a:pt x="1865015" y="0"/>
                </a:lnTo>
                <a:lnTo>
                  <a:pt x="0" y="0"/>
                </a:lnTo>
                <a:lnTo>
                  <a:pt x="0" y="169699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13077099" y="1537749"/>
            <a:ext cx="4321588" cy="1696996"/>
            <a:chOff x="0" y="0"/>
            <a:chExt cx="1089250" cy="427725"/>
          </a:xfrm>
          <a:solidFill>
            <a:schemeClr val="accent2"/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89250" cy="427725"/>
            </a:xfrm>
            <a:custGeom>
              <a:avLst/>
              <a:gdLst/>
              <a:ahLst/>
              <a:cxnLst/>
              <a:rect l="l" t="t" r="r" b="b"/>
              <a:pathLst>
                <a:path w="1089250" h="427725">
                  <a:moveTo>
                    <a:pt x="0" y="0"/>
                  </a:moveTo>
                  <a:lnTo>
                    <a:pt x="1089250" y="0"/>
                  </a:lnTo>
                  <a:lnTo>
                    <a:pt x="1089250" y="427725"/>
                  </a:lnTo>
                  <a:lnTo>
                    <a:pt x="0" y="42772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 flipV="1">
            <a:off x="11031502" y="1537749"/>
            <a:ext cx="1865016" cy="1696996"/>
          </a:xfrm>
          <a:custGeom>
            <a:avLst/>
            <a:gdLst/>
            <a:ahLst/>
            <a:cxnLst/>
            <a:rect l="l" t="t" r="r" b="b"/>
            <a:pathLst>
              <a:path w="1865016" h="1696996">
                <a:moveTo>
                  <a:pt x="0" y="1696996"/>
                </a:moveTo>
                <a:lnTo>
                  <a:pt x="1865015" y="1696996"/>
                </a:lnTo>
                <a:lnTo>
                  <a:pt x="1865015" y="0"/>
                </a:lnTo>
                <a:lnTo>
                  <a:pt x="0" y="0"/>
                </a:lnTo>
                <a:lnTo>
                  <a:pt x="0" y="169699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4695503" y="-144601"/>
            <a:ext cx="4486266" cy="1682350"/>
          </a:xfrm>
          <a:custGeom>
            <a:avLst/>
            <a:gdLst/>
            <a:ahLst/>
            <a:cxnLst/>
            <a:rect l="l" t="t" r="r" b="b"/>
            <a:pathLst>
              <a:path w="4486266" h="1682350">
                <a:moveTo>
                  <a:pt x="0" y="0"/>
                </a:moveTo>
                <a:lnTo>
                  <a:pt x="4486266" y="0"/>
                </a:lnTo>
                <a:lnTo>
                  <a:pt x="4486266" y="1682350"/>
                </a:lnTo>
                <a:lnTo>
                  <a:pt x="0" y="16823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0135664" y="3381819"/>
            <a:ext cx="3401486" cy="1041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1"/>
              </a:lnSpc>
            </a:pPr>
            <a:r>
              <a:rPr lang="en-US" sz="3001" b="1" dirty="0">
                <a:latin typeface="Open Sans Bold"/>
                <a:ea typeface="Open Sans Bold"/>
                <a:cs typeface="Open Sans Bold"/>
                <a:sym typeface="Open Sans Bold"/>
              </a:rPr>
              <a:t>Ref 2021 Review</a:t>
            </a:r>
          </a:p>
          <a:p>
            <a:pPr algn="l">
              <a:lnSpc>
                <a:spcPts val="4201"/>
              </a:lnSpc>
            </a:pPr>
            <a:endParaRPr lang="en-US" sz="3001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193910" y="3886870"/>
            <a:ext cx="3688568" cy="112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5"/>
              </a:lnSpc>
            </a:pPr>
            <a:r>
              <a:rPr lang="en-US" sz="2175" dirty="0">
                <a:latin typeface="Open Sans Light"/>
                <a:ea typeface="Open Sans Light"/>
                <a:cs typeface="Open Sans Light"/>
                <a:sym typeface="Open Sans Light"/>
              </a:rPr>
              <a:t>554 institutions semiconductor case studies</a:t>
            </a:r>
          </a:p>
          <a:p>
            <a:pPr algn="l">
              <a:lnSpc>
                <a:spcPts val="3045"/>
              </a:lnSpc>
            </a:pPr>
            <a:endParaRPr lang="en-US" sz="2175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833542" y="4956106"/>
            <a:ext cx="3861537" cy="505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1"/>
              </a:lnSpc>
            </a:pPr>
            <a:r>
              <a:rPr lang="en-US" sz="3001" b="1" dirty="0">
                <a:latin typeface="Open Sans Bold"/>
                <a:ea typeface="Open Sans Bold"/>
                <a:cs typeface="Open Sans Bold"/>
                <a:sym typeface="Open Sans Bold"/>
              </a:rPr>
              <a:t>EPSRC Grant Search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833542" y="5423040"/>
            <a:ext cx="4354721" cy="1463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5"/>
              </a:lnSpc>
            </a:pPr>
            <a:r>
              <a:rPr lang="en-US" sz="2075" dirty="0">
                <a:latin typeface="Open Sans Light"/>
                <a:ea typeface="Open Sans Light"/>
                <a:cs typeface="Open Sans Light"/>
                <a:sym typeface="Open Sans Light"/>
              </a:rPr>
              <a:t>64 funded projects directly, aligned or underpinning SC research running to 2024 or beyond</a:t>
            </a:r>
          </a:p>
          <a:p>
            <a:pPr algn="l">
              <a:lnSpc>
                <a:spcPts val="2905"/>
              </a:lnSpc>
            </a:pPr>
            <a:endParaRPr lang="en-US" sz="2075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619866" y="6738828"/>
            <a:ext cx="4259809" cy="505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1"/>
              </a:lnSpc>
            </a:pPr>
            <a:r>
              <a:rPr lang="en-US" sz="3001" b="1" dirty="0">
                <a:latin typeface="Open Sans Bold"/>
                <a:ea typeface="Open Sans Bold"/>
                <a:cs typeface="Open Sans Bold"/>
                <a:sym typeface="Open Sans Bold"/>
              </a:rPr>
              <a:t>Researcher Database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768478" y="7293066"/>
            <a:ext cx="3401486" cy="112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5"/>
              </a:lnSpc>
            </a:pPr>
            <a:r>
              <a:rPr lang="en-US" sz="2175" dirty="0">
                <a:latin typeface="Open Sans Light"/>
                <a:ea typeface="Open Sans Light"/>
                <a:cs typeface="Open Sans Light"/>
                <a:sym typeface="Open Sans Light"/>
              </a:rPr>
              <a:t>349 researchers from 32</a:t>
            </a:r>
          </a:p>
          <a:p>
            <a:pPr algn="l">
              <a:lnSpc>
                <a:spcPts val="3045"/>
              </a:lnSpc>
            </a:pPr>
            <a:r>
              <a:rPr lang="en-US" sz="2175" dirty="0">
                <a:latin typeface="Open Sans Light"/>
                <a:ea typeface="Open Sans Light"/>
                <a:cs typeface="Open Sans Light"/>
                <a:sym typeface="Open Sans Light"/>
              </a:rPr>
              <a:t>universities</a:t>
            </a:r>
          </a:p>
          <a:p>
            <a:pPr algn="l">
              <a:lnSpc>
                <a:spcPts val="3045"/>
              </a:lnSpc>
            </a:pPr>
            <a:endParaRPr lang="en-US" sz="2175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62994" y="8916540"/>
            <a:ext cx="5726553" cy="112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5"/>
              </a:lnSpc>
            </a:pPr>
            <a:r>
              <a:rPr lang="en-US" sz="2175" dirty="0">
                <a:latin typeface="Open Sans Light"/>
                <a:ea typeface="Open Sans Light"/>
                <a:cs typeface="Open Sans Light"/>
                <a:sym typeface="Open Sans Light"/>
              </a:rPr>
              <a:t>19 representatives from 16</a:t>
            </a:r>
          </a:p>
          <a:p>
            <a:pPr algn="l">
              <a:lnSpc>
                <a:spcPts val="3045"/>
              </a:lnSpc>
            </a:pPr>
            <a:r>
              <a:rPr lang="en-US" sz="2175" dirty="0">
                <a:latin typeface="Open Sans Light"/>
                <a:ea typeface="Open Sans Light"/>
                <a:cs typeface="Open Sans Light"/>
                <a:sym typeface="Open Sans Light"/>
              </a:rPr>
              <a:t>universities</a:t>
            </a:r>
          </a:p>
          <a:p>
            <a:pPr algn="l">
              <a:lnSpc>
                <a:spcPts val="3045"/>
              </a:lnSpc>
            </a:pPr>
            <a:endParaRPr lang="en-US" sz="2175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3226145" y="1709268"/>
            <a:ext cx="3401486" cy="505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1"/>
              </a:lnSpc>
            </a:pPr>
            <a:r>
              <a:rPr lang="en-US" sz="3001" b="1" dirty="0">
                <a:latin typeface="Open Sans Bold"/>
                <a:ea typeface="Open Sans Bold"/>
                <a:cs typeface="Open Sans Bold"/>
                <a:sym typeface="Open Sans Bold"/>
              </a:rPr>
              <a:t>Surveys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226145" y="2176202"/>
            <a:ext cx="6415844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5"/>
              </a:lnSpc>
            </a:pPr>
            <a:r>
              <a:rPr lang="en-US" sz="1975" dirty="0">
                <a:latin typeface="Open Sans Light"/>
                <a:ea typeface="Open Sans Light"/>
                <a:cs typeface="Open Sans Light"/>
                <a:sym typeface="Open Sans Light"/>
              </a:rPr>
              <a:t>Survey 1: Feb 2024, 214 respondents</a:t>
            </a:r>
          </a:p>
          <a:p>
            <a:pPr algn="l">
              <a:lnSpc>
                <a:spcPts val="2765"/>
              </a:lnSpc>
            </a:pPr>
            <a:r>
              <a:rPr lang="en-US" sz="1975" dirty="0">
                <a:latin typeface="Open Sans Light"/>
                <a:ea typeface="Open Sans Light"/>
                <a:cs typeface="Open Sans Light"/>
                <a:sym typeface="Open Sans Light"/>
              </a:rPr>
              <a:t>Survey 2: Sep 2024, </a:t>
            </a:r>
            <a:r>
              <a:rPr lang="en-US" sz="1975" dirty="0"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-US" sz="1975" dirty="0">
                <a:latin typeface="Open Sans Light"/>
                <a:ea typeface="Open Sans Light"/>
                <a:cs typeface="Open Sans Light"/>
                <a:sym typeface="Open Sans Light"/>
              </a:rPr>
              <a:t>12 respondents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43924" y="67389"/>
            <a:ext cx="6197007" cy="1257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65"/>
              </a:lnSpc>
            </a:pPr>
            <a:r>
              <a:rPr lang="en-US" sz="7475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Research</a:t>
            </a:r>
            <a:endParaRPr lang="en-US" sz="460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600992" y="8449606"/>
            <a:ext cx="3401486" cy="505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1"/>
              </a:lnSpc>
            </a:pPr>
            <a:r>
              <a:rPr lang="en-US" sz="3001" b="1" dirty="0">
                <a:latin typeface="Open Sans Bold"/>
                <a:ea typeface="Open Sans Bold"/>
                <a:cs typeface="Open Sans Bold"/>
                <a:sym typeface="Open Sans Bold"/>
              </a:rPr>
              <a:t>Advisory group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860801" y="8522292"/>
            <a:ext cx="3401486" cy="778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5"/>
              </a:lnSpc>
            </a:pPr>
            <a:r>
              <a:rPr lang="en-US" sz="4610" b="1" dirty="0">
                <a:solidFill>
                  <a:srgbClr val="00B0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19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070175" y="6748353"/>
            <a:ext cx="3401486" cy="778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5"/>
              </a:lnSpc>
            </a:pPr>
            <a:r>
              <a:rPr lang="en-US" sz="4610" b="1" dirty="0">
                <a:solidFill>
                  <a:schemeClr val="accent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349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195774" y="4937056"/>
            <a:ext cx="3401486" cy="787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5"/>
              </a:lnSpc>
            </a:pPr>
            <a:r>
              <a:rPr lang="en-US" sz="4610" b="1" dirty="0">
                <a:solidFill>
                  <a:srgbClr val="00B05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64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379963" y="3186194"/>
            <a:ext cx="3401486" cy="778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5"/>
              </a:lnSpc>
            </a:pPr>
            <a:r>
              <a:rPr lang="en-US" sz="4610" b="1" dirty="0">
                <a:solidFill>
                  <a:schemeClr val="accent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554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226145" y="720678"/>
            <a:ext cx="3401486" cy="778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5"/>
              </a:lnSpc>
            </a:pPr>
            <a:r>
              <a:rPr lang="en-US" sz="4610" b="1" dirty="0">
                <a:solidFill>
                  <a:schemeClr val="accent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326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aab77ea-b4a5-49e3-a1e8-d6dd23a1f286}" enabled="0" method="" siteId="{eaab77ea-b4a5-49e3-a1e8-d6dd23a1f28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1087</TotalTime>
  <Words>775</Words>
  <Application>Microsoft Macintosh PowerPoint</Application>
  <PresentationFormat>Custom</PresentationFormat>
  <Paragraphs>173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Open Sans</vt:lpstr>
      <vt:lpstr>Aptos</vt:lpstr>
      <vt:lpstr>Now Heavy</vt:lpstr>
      <vt:lpstr>Arial</vt:lpstr>
      <vt:lpstr>Open Sans Bold</vt:lpstr>
      <vt:lpstr>Now</vt:lpstr>
      <vt:lpstr>Open Sans Light</vt:lpstr>
      <vt:lpstr>Raleway Bold</vt:lpstr>
      <vt:lpstr>Calibri</vt:lpstr>
      <vt:lpstr>Raleway</vt:lpstr>
      <vt:lpstr>Canva Sans Bold</vt:lpstr>
      <vt:lpstr>Office Theme</vt:lpstr>
      <vt:lpstr>eFutures Tribute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Stage The Elevator Pitch Diagram Infographic Brainstorm</dc:title>
  <dc:creator>Sean Morrison</dc:creator>
  <cp:lastModifiedBy>Roger Woods</cp:lastModifiedBy>
  <cp:revision>17</cp:revision>
  <dcterms:created xsi:type="dcterms:W3CDTF">2006-08-16T00:00:00Z</dcterms:created>
  <dcterms:modified xsi:type="dcterms:W3CDTF">2025-06-12T10:01:44Z</dcterms:modified>
  <dc:identifier>DAGcdZ7wzrI</dc:identifier>
</cp:coreProperties>
</file>