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629" r:id="rId4"/>
    <p:sldId id="630" r:id="rId5"/>
    <p:sldId id="538" r:id="rId6"/>
    <p:sldId id="536" r:id="rId7"/>
    <p:sldId id="627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Click to move the slide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 idx="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GB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 idx="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GB" sz="1400" b="0" strike="noStrike" spc="-1">
                <a:latin typeface="Times New Roman"/>
              </a:defRPr>
            </a:lvl1pPr>
          </a:lstStyle>
          <a:p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 idx="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ED3B3963-29B3-48B5-B1D4-07A820139695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VD introduce, how we met, </a:t>
            </a:r>
            <a:r>
              <a:rPr lang="en-US" err="1">
                <a:latin typeface="Calibri"/>
                <a:ea typeface="Calibri"/>
                <a:cs typeface="Calibri"/>
              </a:rPr>
              <a:t>contecxt</a:t>
            </a:r>
            <a:r>
              <a:rPr lang="en-US">
                <a:latin typeface="Calibri"/>
                <a:ea typeface="Calibri"/>
                <a:cs typeface="Calibri"/>
              </a:rPr>
              <a:t> as to why this is useful for HW globally connected learning, partnering physical and </a:t>
            </a:r>
            <a:r>
              <a:rPr lang="en-US" err="1">
                <a:latin typeface="Calibri"/>
                <a:ea typeface="Calibri"/>
                <a:cs typeface="Calibri"/>
              </a:rPr>
              <a:t>digtial</a:t>
            </a:r>
            <a:r>
              <a:rPr lang="en-US">
                <a:latin typeface="Calibri"/>
                <a:ea typeface="Calibri"/>
                <a:cs typeface="Calibri"/>
              </a:rPr>
              <a:t> laboratory </a:t>
            </a:r>
            <a:r>
              <a:rPr lang="en-US" err="1">
                <a:latin typeface="Calibri"/>
                <a:ea typeface="Calibri"/>
                <a:cs typeface="Calibri"/>
              </a:rPr>
              <a:t>opportunties</a:t>
            </a:r>
            <a:r>
              <a:rPr lang="en-US">
                <a:latin typeface="Calibri"/>
                <a:ea typeface="Calibri"/>
                <a:cs typeface="Calibri"/>
              </a:rPr>
              <a:t> to engage, deepen 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>
              <a:buNone/>
            </a:pPr>
            <a:fld id="{ED3B3963-29B3-48B5-B1D4-07A820139695}" type="slidenum">
              <a:rPr lang="en-GB" sz="1400" b="0" strike="noStrike" spc="-1">
                <a:latin typeface="Times New Roman"/>
              </a:rPr>
              <a:t>1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243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55540-BAD4-4CF5-D071-EBD8A9975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4E912-C418-B959-CFCF-1A8271EDF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1DA12-EA6B-1C5D-8F0D-29A0EB254B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D1B59-75C5-BDEF-9868-3FFE62F4EF0D}"/>
              </a:ext>
            </a:extLst>
          </p:cNvPr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>
              <a:buNone/>
            </a:pPr>
            <a:fld id="{ED3B3963-29B3-48B5-B1D4-07A820139695}" type="slidenum">
              <a:rPr lang="en-GB" sz="1400" b="0" strike="noStrike" spc="-1" smtClean="0">
                <a:latin typeface="Times New Roman"/>
              </a:rPr>
              <a:t>3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13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Those wee examples of co-design, but if you have talented creators on hand already, academics, students, technologists, technicians then you can use our portal to link your experiment to users online;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>
              <a:buNone/>
            </a:pPr>
            <a:fld id="{ED3B3963-29B3-48B5-B1D4-07A820139695}" type="slidenum">
              <a:rPr lang="en-GB" sz="1400" b="0" strike="noStrike" spc="-1" smtClean="0">
                <a:latin typeface="Times New Roman"/>
              </a:rPr>
              <a:t>4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01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>
              <a:buNone/>
            </a:pPr>
            <a:fld id="{ED3B3963-29B3-48B5-B1D4-07A820139695}" type="slidenum">
              <a:rPr lang="en-GB" sz="1400" b="0" strike="noStrike" spc="-1" smtClean="0">
                <a:latin typeface="Times New Roman"/>
              </a:rPr>
              <a:t>5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013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Mention GOLC from point of view of global community in this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pPr algn="r">
              <a:buNone/>
            </a:pPr>
            <a:fld id="{ED3B3963-29B3-48B5-B1D4-07A820139695}" type="slidenum">
              <a:rPr lang="en-GB" sz="1400" b="0" strike="noStrike" spc="-1">
                <a:latin typeface="Times New Roman"/>
              </a:rPr>
              <a:t>7</a:t>
            </a:fld>
            <a:endParaRPr lang="en-GB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656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GB" sz="2000" b="0" strike="noStrike" spc="-1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AD5B6C9-7BDC-42B6-AF6C-28A3C92C21DF}" type="slidenum">
              <a:rPr lang="en-GB" sz="1200" b="0" strike="noStrike" spc="-1">
                <a:latin typeface="Times New Roman"/>
              </a:rPr>
              <a:t>9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B8A95D1-2AA0-4E27-BDC6-0AFD6D25A2D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660112-57E1-466B-B795-E27F0F6B21A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4755D9-185A-446E-817F-7D4AD1E8848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5CBAFC-F206-422E-93AC-B0CE2992CC5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2B95-FD79-4449-A4CF-C6129AED9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C81C9-DCE2-40EC-AF31-2CCED3EF1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B5372-A77C-43C3-BBFB-E91E9F7E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25CA-4B9D-4420-BB9E-C250DB30E421}" type="datetime1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506B8-EB66-4A99-ADB7-34D8E33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186D1-236B-4003-AAA0-1034A642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0275-2B81-4AFA-82E4-C342D791A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2F03A-5C4A-4F09-9C5A-0E9A6E5E4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AA00-9BB1-4A02-97CA-1F866021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1C7C7-BA24-4122-9944-7B5E05E2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34DF8-BCEE-4DE5-B188-272752D6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2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35E3D16-081A-4217-A956-0D9218E8F9F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7F54F5D-2397-452F-A69A-6CB6AE8086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269E89-1D51-498A-B01B-577CAC01CD1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0ED49A0-83FB-4E56-BE1A-54E7520A8AB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7F2B6BF-9EBE-47C5-8ADB-95DDE397ECF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746523E-8A15-4E1D-A40F-0D82CDE6246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01FF09-14F6-4E02-B21B-8175B166468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34881B1-E660-4803-A2C0-246C9D84DF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623B11-C03E-4912-A478-5703143030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7939A87-5ADF-4C2C-9353-1331B0989D6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F689867-5780-4BBE-8513-38965247DF8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624966E-A807-435A-8456-9AA3AC85B6B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DAA550-17D3-4265-B276-8A23E605E49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20A73C-A303-4383-A136-DF0A05C9C8F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2FDF36-B578-4A1A-98AA-2FF8B18F0CF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68E4DF-7F57-41C4-BDE4-D563526C979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B05D56-425A-4258-B371-74D78A94F0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C208CC-F679-4A3A-9D41-A7F32665DD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49AEEF-24EC-4F4A-AB22-805FC8FBE89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05C07A-BF78-46CB-914F-1B9808078D3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Click to edit Master text styles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ptos"/>
              </a:rPr>
              <a:t>Second level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Third level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Fourth level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Fifth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787878"/>
                </a:solidFill>
                <a:latin typeface="Aptos"/>
              </a:rPr>
              <a:t>&lt;date/time&gt;</a:t>
            </a:r>
            <a:endParaRPr lang="en-GB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86BDF78-B55D-4ACA-BB8B-3FFE58541E3A}" type="slidenum">
              <a:rPr lang="en-GB" sz="1200" b="0" strike="noStrike" spc="-1">
                <a:solidFill>
                  <a:srgbClr val="787878"/>
                </a:solidFill>
                <a:latin typeface="Aptos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787878"/>
                </a:solidFill>
                <a:latin typeface="Aptos"/>
              </a:rPr>
              <a:t>&lt;date/time&gt;</a:t>
            </a:r>
            <a:endParaRPr lang="en-GB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GB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GB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en-GB" sz="1200" b="0" strike="noStrike" spc="-1">
                <a:solidFill>
                  <a:srgbClr val="787878"/>
                </a:solidFill>
                <a:latin typeface="Apto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F73F21-3E6C-49E6-959A-0052445F07D4}" type="slidenum">
              <a:rPr lang="en-GB" sz="1200" b="0" strike="noStrike" spc="-1">
                <a:solidFill>
                  <a:srgbClr val="787878"/>
                </a:solidFill>
                <a:latin typeface="Aptos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pto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Zillx2xlHhc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3"/>
          <p:cNvSpPr/>
          <p:nvPr/>
        </p:nvSpPr>
        <p:spPr>
          <a:xfrm>
            <a:off x="-360" y="5323680"/>
            <a:ext cx="12192480" cy="1533960"/>
          </a:xfrm>
          <a:prstGeom prst="rect">
            <a:avLst/>
          </a:prstGeom>
          <a:solidFill>
            <a:srgbClr val="14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127" name="Picture 6" descr="A black background with orange and blue hexagons&#10;&#10;Description automatically generated"/>
          <p:cNvPicPr/>
          <p:nvPr/>
        </p:nvPicPr>
        <p:blipFill>
          <a:blip r:embed="rId3"/>
          <a:srcRect l="59321" t="29955" b="23032"/>
          <a:stretch/>
        </p:blipFill>
        <p:spPr>
          <a:xfrm>
            <a:off x="13320000" y="-3429000"/>
            <a:ext cx="8913240" cy="3834000"/>
          </a:xfrm>
          <a:prstGeom prst="rect">
            <a:avLst/>
          </a:prstGeom>
          <a:ln w="0">
            <a:noFill/>
          </a:ln>
        </p:spPr>
      </p:pic>
      <p:sp>
        <p:nvSpPr>
          <p:cNvPr id="128" name="TextBox 1"/>
          <p:cNvSpPr/>
          <p:nvPr/>
        </p:nvSpPr>
        <p:spPr>
          <a:xfrm>
            <a:off x="0" y="5306557"/>
            <a:ext cx="12192000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1" strike="noStrike" spc="-1" dirty="0">
                <a:solidFill>
                  <a:srgbClr val="FFFFFF"/>
                </a:solidFill>
                <a:latin typeface="Aptos"/>
              </a:rPr>
              <a:t>Timothy Drysdale</a:t>
            </a:r>
            <a:endParaRPr lang="en-GB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FFFFFF"/>
                </a:solidFill>
                <a:latin typeface="Aptos"/>
              </a:rPr>
              <a:t>Chair of Technology Enhanced Science Education</a:t>
            </a:r>
            <a:endParaRPr lang="en-GB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FFFFFF"/>
                </a:solidFill>
                <a:latin typeface="Aptos"/>
              </a:rPr>
              <a:t>Director of Strategic Digital Education</a:t>
            </a:r>
            <a:endParaRPr lang="en-GB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FFFFFF"/>
                </a:solidFill>
                <a:latin typeface="Aptos"/>
              </a:rPr>
              <a:t>School of Engineering, University of Edinburgh</a:t>
            </a:r>
            <a:endParaRPr lang="en-GB" sz="2400" b="0" strike="noStrike" spc="-1" dirty="0">
              <a:latin typeface="Arial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4"/>
          <a:srcRect l="384" t="32811" r="703" b="20982"/>
          <a:stretch/>
        </p:blipFill>
        <p:spPr>
          <a:xfrm>
            <a:off x="-360" y="1527120"/>
            <a:ext cx="12192120" cy="3796200"/>
          </a:xfrm>
          <a:prstGeom prst="rect">
            <a:avLst/>
          </a:prstGeom>
          <a:ln w="0">
            <a:noFill/>
          </a:ln>
        </p:spPr>
      </p:pic>
      <p:sp>
        <p:nvSpPr>
          <p:cNvPr id="131" name="Rectangle 1"/>
          <p:cNvSpPr/>
          <p:nvPr/>
        </p:nvSpPr>
        <p:spPr>
          <a:xfrm>
            <a:off x="0" y="0"/>
            <a:ext cx="12191760" cy="1533960"/>
          </a:xfrm>
          <a:prstGeom prst="rect">
            <a:avLst/>
          </a:prstGeom>
          <a:solidFill>
            <a:srgbClr val="14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132" name="TextBox 18"/>
          <p:cNvSpPr/>
          <p:nvPr/>
        </p:nvSpPr>
        <p:spPr>
          <a:xfrm>
            <a:off x="0" y="294660"/>
            <a:ext cx="121917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4800" b="1" spc="-1" dirty="0">
                <a:solidFill>
                  <a:srgbClr val="FFFFFF"/>
                </a:solidFill>
                <a:latin typeface="Aptos"/>
              </a:rPr>
              <a:t>Online Practical Work</a:t>
            </a:r>
            <a:endParaRPr lang="en-GB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9130-12CD-4140-2FC0-DC3BDC66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F52EA-6DF1-4F7A-7DEC-8C7B8513A45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Remote Labs at the School of Engineering">
            <a:hlinkClick r:id="" action="ppaction://media"/>
            <a:extLst>
              <a:ext uri="{FF2B5EF4-FFF2-40B4-BE49-F238E27FC236}">
                <a16:creationId xmlns:a16="http://schemas.microsoft.com/office/drawing/2014/main" id="{C2124D6F-3B6E-D942-0FCF-9A1DBC7EB0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57" y="1105"/>
            <a:ext cx="12162388" cy="68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6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A7CA4-D29E-C4F6-4F49-B582A09BF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>
            <a:extLst>
              <a:ext uri="{FF2B5EF4-FFF2-40B4-BE49-F238E27FC236}">
                <a16:creationId xmlns:a16="http://schemas.microsoft.com/office/drawing/2014/main" id="{673C5BE1-3FC2-EF8F-8D4B-5E056DD86FE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1160" y="-493920"/>
            <a:ext cx="2648160" cy="264816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4">
            <a:extLst>
              <a:ext uri="{FF2B5EF4-FFF2-40B4-BE49-F238E27FC236}">
                <a16:creationId xmlns:a16="http://schemas.microsoft.com/office/drawing/2014/main" id="{A2B5F322-5119-730E-9145-920591180FB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042661" y="-249783"/>
            <a:ext cx="2017800" cy="2017800"/>
          </a:xfrm>
          <a:prstGeom prst="rect">
            <a:avLst/>
          </a:prstGeom>
          <a:ln w="0">
            <a:noFill/>
          </a:ln>
        </p:spPr>
      </p:pic>
      <p:sp>
        <p:nvSpPr>
          <p:cNvPr id="136" name="TextBox 1">
            <a:extLst>
              <a:ext uri="{FF2B5EF4-FFF2-40B4-BE49-F238E27FC236}">
                <a16:creationId xmlns:a16="http://schemas.microsoft.com/office/drawing/2014/main" id="{67531B07-9CE7-8A74-F28C-E0600A076009}"/>
              </a:ext>
            </a:extLst>
          </p:cNvPr>
          <p:cNvSpPr/>
          <p:nvPr/>
        </p:nvSpPr>
        <p:spPr>
          <a:xfrm>
            <a:off x="96120" y="1480320"/>
            <a:ext cx="236703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Wind turbine in tunnel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37" name="TextBox 2">
            <a:extLst>
              <a:ext uri="{FF2B5EF4-FFF2-40B4-BE49-F238E27FC236}">
                <a16:creationId xmlns:a16="http://schemas.microsoft.com/office/drawing/2014/main" id="{01AB895B-66DB-D273-7E47-CD4A9C43513F}"/>
              </a:ext>
            </a:extLst>
          </p:cNvPr>
          <p:cNvSpPr/>
          <p:nvPr/>
        </p:nvSpPr>
        <p:spPr>
          <a:xfrm>
            <a:off x="5770440" y="223560"/>
            <a:ext cx="2212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Torsion (twisting) 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38" name="Picture 6">
            <a:extLst>
              <a:ext uri="{FF2B5EF4-FFF2-40B4-BE49-F238E27FC236}">
                <a16:creationId xmlns:a16="http://schemas.microsoft.com/office/drawing/2014/main" id="{43F7A390-C48B-BD7F-7A4D-65EF4DBC262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826480" y="2342086"/>
            <a:ext cx="1757160" cy="1757160"/>
          </a:xfrm>
          <a:prstGeom prst="rect">
            <a:avLst/>
          </a:prstGeom>
          <a:ln w="0">
            <a:noFill/>
          </a:ln>
        </p:spPr>
      </p:pic>
      <p:sp>
        <p:nvSpPr>
          <p:cNvPr id="139" name="TextBox 3">
            <a:extLst>
              <a:ext uri="{FF2B5EF4-FFF2-40B4-BE49-F238E27FC236}">
                <a16:creationId xmlns:a16="http://schemas.microsoft.com/office/drawing/2014/main" id="{4A03232B-3785-87D7-E222-B67825643EFA}"/>
              </a:ext>
            </a:extLst>
          </p:cNvPr>
          <p:cNvSpPr/>
          <p:nvPr/>
        </p:nvSpPr>
        <p:spPr>
          <a:xfrm>
            <a:off x="7745040" y="2399909"/>
            <a:ext cx="2836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Radio frequency waves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40" name="Picture 8">
            <a:extLst>
              <a:ext uri="{FF2B5EF4-FFF2-40B4-BE49-F238E27FC236}">
                <a16:creationId xmlns:a16="http://schemas.microsoft.com/office/drawing/2014/main" id="{186AFBCF-F9D2-9F3F-864B-C1CBB934A7F8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9163080" y="4550670"/>
            <a:ext cx="1924560" cy="1924560"/>
          </a:xfrm>
          <a:prstGeom prst="rect">
            <a:avLst/>
          </a:prstGeom>
          <a:ln w="0">
            <a:noFill/>
          </a:ln>
        </p:spPr>
      </p:pic>
      <p:sp>
        <p:nvSpPr>
          <p:cNvPr id="141" name="TextBox 4">
            <a:extLst>
              <a:ext uri="{FF2B5EF4-FFF2-40B4-BE49-F238E27FC236}">
                <a16:creationId xmlns:a16="http://schemas.microsoft.com/office/drawing/2014/main" id="{38AB015B-F4F2-95BA-A067-611729AB8E00}"/>
              </a:ext>
            </a:extLst>
          </p:cNvPr>
          <p:cNvSpPr/>
          <p:nvPr/>
        </p:nvSpPr>
        <p:spPr>
          <a:xfrm>
            <a:off x="7835040" y="6398460"/>
            <a:ext cx="3524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Radio frequency components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42" name="Picture 10">
            <a:extLst>
              <a:ext uri="{FF2B5EF4-FFF2-40B4-BE49-F238E27FC236}">
                <a16:creationId xmlns:a16="http://schemas.microsoft.com/office/drawing/2014/main" id="{54DE9BEA-3066-0270-DC8E-3109D8AA931B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078410" y="52200"/>
            <a:ext cx="1777680" cy="1777680"/>
          </a:xfrm>
          <a:prstGeom prst="rect">
            <a:avLst/>
          </a:prstGeom>
          <a:ln w="0">
            <a:noFill/>
          </a:ln>
        </p:spPr>
      </p:pic>
      <p:sp>
        <p:nvSpPr>
          <p:cNvPr id="143" name="TextBox 5">
            <a:extLst>
              <a:ext uri="{FF2B5EF4-FFF2-40B4-BE49-F238E27FC236}">
                <a16:creationId xmlns:a16="http://schemas.microsoft.com/office/drawing/2014/main" id="{DF11993A-A064-1352-2102-552056B3F6D4}"/>
              </a:ext>
            </a:extLst>
          </p:cNvPr>
          <p:cNvSpPr/>
          <p:nvPr/>
        </p:nvSpPr>
        <p:spPr>
          <a:xfrm>
            <a:off x="7149600" y="1746687"/>
            <a:ext cx="2177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Angular inertia /  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Control systems 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44" name="Picture 12">
            <a:extLst>
              <a:ext uri="{FF2B5EF4-FFF2-40B4-BE49-F238E27FC236}">
                <a16:creationId xmlns:a16="http://schemas.microsoft.com/office/drawing/2014/main" id="{DA503B41-D3AD-367E-0377-080B41881CA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654400" y="-415080"/>
            <a:ext cx="2712240" cy="2712240"/>
          </a:xfrm>
          <a:prstGeom prst="rect">
            <a:avLst/>
          </a:prstGeom>
          <a:ln w="0">
            <a:noFill/>
          </a:ln>
        </p:spPr>
      </p:pic>
      <p:sp>
        <p:nvSpPr>
          <p:cNvPr id="145" name="TextBox 6">
            <a:extLst>
              <a:ext uri="{FF2B5EF4-FFF2-40B4-BE49-F238E27FC236}">
                <a16:creationId xmlns:a16="http://schemas.microsoft.com/office/drawing/2014/main" id="{3F67FC73-E6EB-E582-1BD2-13B6A93BF784}"/>
              </a:ext>
            </a:extLst>
          </p:cNvPr>
          <p:cNvSpPr/>
          <p:nvPr/>
        </p:nvSpPr>
        <p:spPr>
          <a:xfrm>
            <a:off x="9057780" y="1613340"/>
            <a:ext cx="2677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</a:rPr>
              <a:t>1-dimensional drone /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Aptos"/>
              </a:rPr>
              <a:t>Energy vs power 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146" name="Picture 14">
            <a:extLst>
              <a:ext uri="{FF2B5EF4-FFF2-40B4-BE49-F238E27FC236}">
                <a16:creationId xmlns:a16="http://schemas.microsoft.com/office/drawing/2014/main" id="{2A77A24C-D6A5-95A6-3079-DA530A42B93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2531185" y="2552862"/>
            <a:ext cx="3322080" cy="3322080"/>
          </a:xfrm>
          <a:prstGeom prst="rect">
            <a:avLst/>
          </a:prstGeom>
          <a:ln w="0">
            <a:noFill/>
          </a:ln>
        </p:spPr>
      </p:pic>
      <p:sp>
        <p:nvSpPr>
          <p:cNvPr id="147" name="TextBox 7">
            <a:extLst>
              <a:ext uri="{FF2B5EF4-FFF2-40B4-BE49-F238E27FC236}">
                <a16:creationId xmlns:a16="http://schemas.microsoft.com/office/drawing/2014/main" id="{88B48D9D-1AB6-C9E4-A2FF-40064E4A0684}"/>
              </a:ext>
            </a:extLst>
          </p:cNvPr>
          <p:cNvSpPr/>
          <p:nvPr/>
        </p:nvSpPr>
        <p:spPr>
          <a:xfrm>
            <a:off x="3167435" y="5773666"/>
            <a:ext cx="2787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Dynamics / resonance 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48" name="Picture 16">
            <a:extLst>
              <a:ext uri="{FF2B5EF4-FFF2-40B4-BE49-F238E27FC236}">
                <a16:creationId xmlns:a16="http://schemas.microsoft.com/office/drawing/2014/main" id="{B04DF7EC-E41B-D44C-1460-8702FFC3140D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10396440" y="2044165"/>
            <a:ext cx="1926720" cy="1926720"/>
          </a:xfrm>
          <a:prstGeom prst="rect">
            <a:avLst/>
          </a:prstGeom>
          <a:ln w="0">
            <a:noFill/>
          </a:ln>
        </p:spPr>
      </p:pic>
      <p:sp>
        <p:nvSpPr>
          <p:cNvPr id="149" name="TextBox 8">
            <a:extLst>
              <a:ext uri="{FF2B5EF4-FFF2-40B4-BE49-F238E27FC236}">
                <a16:creationId xmlns:a16="http://schemas.microsoft.com/office/drawing/2014/main" id="{2D28C34D-75DD-D9F3-F78F-46C83D1FFDE3}"/>
              </a:ext>
            </a:extLst>
          </p:cNvPr>
          <p:cNvSpPr/>
          <p:nvPr/>
        </p:nvSpPr>
        <p:spPr>
          <a:xfrm>
            <a:off x="9503930" y="3966570"/>
            <a:ext cx="2977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Viscosity / stirring liquids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50" name="Picture 18">
            <a:extLst>
              <a:ext uri="{FF2B5EF4-FFF2-40B4-BE49-F238E27FC236}">
                <a16:creationId xmlns:a16="http://schemas.microsoft.com/office/drawing/2014/main" id="{C684AC7A-D10F-5C3F-C81A-68D29D129050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4640885" y="2065827"/>
            <a:ext cx="1757160" cy="1757160"/>
          </a:xfrm>
          <a:prstGeom prst="rect">
            <a:avLst/>
          </a:prstGeom>
          <a:ln w="0">
            <a:noFill/>
          </a:ln>
        </p:spPr>
      </p:pic>
      <p:sp>
        <p:nvSpPr>
          <p:cNvPr id="151" name="TextBox 9">
            <a:extLst>
              <a:ext uri="{FF2B5EF4-FFF2-40B4-BE49-F238E27FC236}">
                <a16:creationId xmlns:a16="http://schemas.microsoft.com/office/drawing/2014/main" id="{E5B177A8-C2BC-2636-27A6-09F178ADE442}"/>
              </a:ext>
            </a:extLst>
          </p:cNvPr>
          <p:cNvSpPr/>
          <p:nvPr/>
        </p:nvSpPr>
        <p:spPr>
          <a:xfrm>
            <a:off x="5236740" y="3731368"/>
            <a:ext cx="7868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Aptos"/>
              </a:rPr>
              <a:t>digger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52" name="Picture 20">
            <a:extLst>
              <a:ext uri="{FF2B5EF4-FFF2-40B4-BE49-F238E27FC236}">
                <a16:creationId xmlns:a16="http://schemas.microsoft.com/office/drawing/2014/main" id="{4DDBFDD2-692A-7F62-CFC7-4DB7538F0023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400380" y="497266"/>
            <a:ext cx="1600200" cy="1600200"/>
          </a:xfrm>
          <a:prstGeom prst="rect">
            <a:avLst/>
          </a:prstGeom>
          <a:ln w="0">
            <a:noFill/>
          </a:ln>
        </p:spPr>
      </p:pic>
      <p:sp>
        <p:nvSpPr>
          <p:cNvPr id="153" name="TextBox 10">
            <a:extLst>
              <a:ext uri="{FF2B5EF4-FFF2-40B4-BE49-F238E27FC236}">
                <a16:creationId xmlns:a16="http://schemas.microsoft.com/office/drawing/2014/main" id="{97F2E537-E79F-1C01-5E4B-4DD7E2EA916F}"/>
              </a:ext>
            </a:extLst>
          </p:cNvPr>
          <p:cNvSpPr/>
          <p:nvPr/>
        </p:nvSpPr>
        <p:spPr>
          <a:xfrm>
            <a:off x="3686530" y="1912643"/>
            <a:ext cx="1315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Governor 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54" name="Picture 22">
            <a:extLst>
              <a:ext uri="{FF2B5EF4-FFF2-40B4-BE49-F238E27FC236}">
                <a16:creationId xmlns:a16="http://schemas.microsoft.com/office/drawing/2014/main" id="{01E204D8-FCCC-036C-9B6A-1B89E8FED9B0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6608285" y="2754270"/>
            <a:ext cx="1757160" cy="1757160"/>
          </a:xfrm>
          <a:prstGeom prst="rect">
            <a:avLst/>
          </a:prstGeom>
          <a:ln w="0">
            <a:noFill/>
          </a:ln>
        </p:spPr>
      </p:pic>
      <p:sp>
        <p:nvSpPr>
          <p:cNvPr id="155" name="TextBox 11">
            <a:extLst>
              <a:ext uri="{FF2B5EF4-FFF2-40B4-BE49-F238E27FC236}">
                <a16:creationId xmlns:a16="http://schemas.microsoft.com/office/drawing/2014/main" id="{0EF91AF4-26D4-C7C0-3E76-9374C5DBAEF0}"/>
              </a:ext>
            </a:extLst>
          </p:cNvPr>
          <p:cNvSpPr/>
          <p:nvPr/>
        </p:nvSpPr>
        <p:spPr>
          <a:xfrm>
            <a:off x="5551560" y="4179798"/>
            <a:ext cx="13881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Pendulum 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56" name="Picture 24">
            <a:extLst>
              <a:ext uri="{FF2B5EF4-FFF2-40B4-BE49-F238E27FC236}">
                <a16:creationId xmlns:a16="http://schemas.microsoft.com/office/drawing/2014/main" id="{ED3FEC46-6C2F-FFF5-4584-880BBB634E45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6274779" y="4323960"/>
            <a:ext cx="2310480" cy="2310480"/>
          </a:xfrm>
          <a:prstGeom prst="rect">
            <a:avLst/>
          </a:prstGeom>
          <a:ln w="0">
            <a:noFill/>
          </a:ln>
        </p:spPr>
      </p:pic>
      <p:sp>
        <p:nvSpPr>
          <p:cNvPr id="157" name="TextBox 12">
            <a:extLst>
              <a:ext uri="{FF2B5EF4-FFF2-40B4-BE49-F238E27FC236}">
                <a16:creationId xmlns:a16="http://schemas.microsoft.com/office/drawing/2014/main" id="{46A44B4A-5213-06CB-9187-BCBF343081CD}"/>
              </a:ext>
            </a:extLst>
          </p:cNvPr>
          <p:cNvSpPr/>
          <p:nvPr/>
        </p:nvSpPr>
        <p:spPr>
          <a:xfrm>
            <a:off x="6668190" y="6203430"/>
            <a:ext cx="1738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Truss / Strain 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158" name="Picture 26">
            <a:extLst>
              <a:ext uri="{FF2B5EF4-FFF2-40B4-BE49-F238E27FC236}">
                <a16:creationId xmlns:a16="http://schemas.microsoft.com/office/drawing/2014/main" id="{56E16073-1E25-5AE3-E0F5-8D2240D89378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10675260" y="4552200"/>
            <a:ext cx="1662840" cy="1662840"/>
          </a:xfrm>
          <a:prstGeom prst="rect">
            <a:avLst/>
          </a:prstGeom>
          <a:ln w="0">
            <a:noFill/>
          </a:ln>
        </p:spPr>
      </p:pic>
      <p:sp>
        <p:nvSpPr>
          <p:cNvPr id="159" name="TextBox 13">
            <a:extLst>
              <a:ext uri="{FF2B5EF4-FFF2-40B4-BE49-F238E27FC236}">
                <a16:creationId xmlns:a16="http://schemas.microsoft.com/office/drawing/2014/main" id="{96D66EF2-C522-BFB0-955C-EF4FAACDA861}"/>
              </a:ext>
            </a:extLst>
          </p:cNvPr>
          <p:cNvSpPr/>
          <p:nvPr/>
        </p:nvSpPr>
        <p:spPr>
          <a:xfrm>
            <a:off x="11087640" y="6321689"/>
            <a:ext cx="838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Aptos"/>
              </a:rPr>
              <a:t>Portal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161" name="TextBox 15">
            <a:extLst>
              <a:ext uri="{FF2B5EF4-FFF2-40B4-BE49-F238E27FC236}">
                <a16:creationId xmlns:a16="http://schemas.microsoft.com/office/drawing/2014/main" id="{B7AF9795-1AA4-A4C3-FEF0-C0D623A24142}"/>
              </a:ext>
            </a:extLst>
          </p:cNvPr>
          <p:cNvSpPr/>
          <p:nvPr/>
        </p:nvSpPr>
        <p:spPr>
          <a:xfrm>
            <a:off x="3203449" y="6174785"/>
            <a:ext cx="29595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0" strike="noStrike" spc="-1" dirty="0">
                <a:solidFill>
                  <a:srgbClr val="146082"/>
                </a:solidFill>
                <a:latin typeface="Aptos"/>
              </a:rPr>
              <a:t>&gt;200 Experiments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2" name="Picture 1" descr="A machine with many wires and gauges&#10;&#10;AI-generated content may be incorrect.">
            <a:extLst>
              <a:ext uri="{FF2B5EF4-FFF2-40B4-BE49-F238E27FC236}">
                <a16:creationId xmlns:a16="http://schemas.microsoft.com/office/drawing/2014/main" id="{0E93277D-62BB-E606-B3D9-CD701B094B5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2583" r="1725" b="1"/>
          <a:stretch>
            <a:fillRect/>
          </a:stretch>
        </p:blipFill>
        <p:spPr>
          <a:xfrm>
            <a:off x="267071" y="1982550"/>
            <a:ext cx="2544169" cy="1993996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3" name="Picture 2" descr="A machine with a round hole in it&#10;&#10;AI-generated content may be incorrect.">
            <a:extLst>
              <a:ext uri="{FF2B5EF4-FFF2-40B4-BE49-F238E27FC236}">
                <a16:creationId xmlns:a16="http://schemas.microsoft.com/office/drawing/2014/main" id="{14ABF587-5C8E-6533-3B57-2C0BCE5C36D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b="10506"/>
          <a:stretch>
            <a:fillRect/>
          </a:stretch>
        </p:blipFill>
        <p:spPr>
          <a:xfrm>
            <a:off x="261072" y="4375168"/>
            <a:ext cx="2581717" cy="2310481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C368B52B-A199-F046-85A3-E5BC15C7F964}"/>
              </a:ext>
            </a:extLst>
          </p:cNvPr>
          <p:cNvSpPr/>
          <p:nvPr/>
        </p:nvSpPr>
        <p:spPr>
          <a:xfrm>
            <a:off x="421722" y="4027558"/>
            <a:ext cx="1383049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Aptos"/>
              </a:rPr>
              <a:t>refrigeration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7430399-FB03-3655-509F-0B4DED8CC02C}"/>
              </a:ext>
            </a:extLst>
          </p:cNvPr>
          <p:cNvSpPr/>
          <p:nvPr/>
        </p:nvSpPr>
        <p:spPr>
          <a:xfrm>
            <a:off x="688332" y="6555132"/>
            <a:ext cx="169300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pc="-1" dirty="0">
                <a:solidFill>
                  <a:srgbClr val="000000"/>
                </a:solidFill>
                <a:latin typeface="Aptos"/>
              </a:rPr>
              <a:t>9kw condenser</a:t>
            </a:r>
            <a:endParaRPr lang="en-GB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50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y rectangular object with white text&#10;&#10;AI-generated content may be incorrect.">
            <a:extLst>
              <a:ext uri="{FF2B5EF4-FFF2-40B4-BE49-F238E27FC236}">
                <a16:creationId xmlns:a16="http://schemas.microsoft.com/office/drawing/2014/main" id="{FC850687-A05B-D863-A203-96CCECC5F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r="18831"/>
          <a:stretch>
            <a:fillRect/>
          </a:stretch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F8E87E-4D81-9ABE-8226-53694C54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Portal – design your own experiments</a:t>
            </a:r>
          </a:p>
        </p:txBody>
      </p:sp>
      <p:pic>
        <p:nvPicPr>
          <p:cNvPr id="7" name="Picture 6" descr="A close up of a device&#10;&#10;AI-generated content may be incorrect.">
            <a:extLst>
              <a:ext uri="{FF2B5EF4-FFF2-40B4-BE49-F238E27FC236}">
                <a16:creationId xmlns:a16="http://schemas.microsoft.com/office/drawing/2014/main" id="{72B0C4E4-91A1-8616-468B-C27056387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r="5765" b="-1"/>
          <a:stretch>
            <a:fillRect/>
          </a:stretch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65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7115DC-BACC-033A-8B86-CF3F89CF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14" y="277827"/>
            <a:ext cx="10374173" cy="2486372"/>
          </a:xfrm>
          <a:prstGeom prst="rect">
            <a:avLst/>
          </a:prstGeom>
        </p:spPr>
      </p:pic>
      <p:pic>
        <p:nvPicPr>
          <p:cNvPr id="10" name="Picture 9" descr="A diagram of a diagram&#10;&#10;AI-generated content may be incorrect.">
            <a:extLst>
              <a:ext uri="{FF2B5EF4-FFF2-40B4-BE49-F238E27FC236}">
                <a16:creationId xmlns:a16="http://schemas.microsoft.com/office/drawing/2014/main" id="{A2BD9AE2-9732-60E2-1617-0DC956BC9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3"/>
          <a:stretch>
            <a:fillRect/>
          </a:stretch>
        </p:blipFill>
        <p:spPr>
          <a:xfrm>
            <a:off x="6565407" y="2764199"/>
            <a:ext cx="4985779" cy="3955256"/>
          </a:xfrm>
          <a:prstGeom prst="rect">
            <a:avLst/>
          </a:prstGeom>
        </p:spPr>
      </p:pic>
      <p:pic>
        <p:nvPicPr>
          <p:cNvPr id="11" name="Picture 10" descr="A diagram of a student graph&#10;&#10;AI-generated content may be incorrect.">
            <a:extLst>
              <a:ext uri="{FF2B5EF4-FFF2-40B4-BE49-F238E27FC236}">
                <a16:creationId xmlns:a16="http://schemas.microsoft.com/office/drawing/2014/main" id="{05B0FE6B-6C1E-689B-1516-C5E63EA15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>
            <a:fillRect/>
          </a:stretch>
        </p:blipFill>
        <p:spPr>
          <a:xfrm>
            <a:off x="374072" y="3013770"/>
            <a:ext cx="4627420" cy="37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3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751B59-5B6E-CA52-ABA3-486379FE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56" y="-3918"/>
            <a:ext cx="9940240" cy="68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1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920" y="133560"/>
            <a:ext cx="12175920" cy="1067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GB" sz="6000" b="0" strike="noStrike" spc="-1">
                <a:solidFill>
                  <a:srgbClr val="000000"/>
                </a:solidFill>
                <a:latin typeface="Aptos"/>
              </a:rPr>
              <a:t>Award-winning team</a:t>
            </a:r>
            <a:endParaRPr lang="en-US" sz="6000" b="0" strike="noStrike" spc="-1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94" name="Picture 6" descr="A person with a beard and glasses&#10;&#10;Description automatically generated"/>
          <p:cNvPicPr/>
          <p:nvPr/>
        </p:nvPicPr>
        <p:blipFill>
          <a:blip r:embed="rId3"/>
          <a:srcRect l="11987" r="24780"/>
          <a:stretch/>
        </p:blipFill>
        <p:spPr>
          <a:xfrm>
            <a:off x="350640" y="1105560"/>
            <a:ext cx="2390760" cy="2519640"/>
          </a:xfrm>
          <a:prstGeom prst="rect">
            <a:avLst/>
          </a:prstGeom>
          <a:ln w="0">
            <a:noFill/>
          </a:ln>
        </p:spPr>
      </p:pic>
      <p:sp>
        <p:nvSpPr>
          <p:cNvPr id="195" name="TextBox 8"/>
          <p:cNvSpPr/>
          <p:nvPr/>
        </p:nvSpPr>
        <p:spPr>
          <a:xfrm>
            <a:off x="15840" y="3633120"/>
            <a:ext cx="307332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ptos"/>
              </a:rPr>
              <a:t>Prof. Tim Drysdale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ptos"/>
              </a:rPr>
              <a:t>lead &amp; architect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196" name="Picture 3" descr="A person with glasses and a necklace"/>
          <p:cNvPicPr/>
          <p:nvPr/>
        </p:nvPicPr>
        <p:blipFill>
          <a:blip r:embed="rId4"/>
          <a:stretch/>
        </p:blipFill>
        <p:spPr>
          <a:xfrm>
            <a:off x="9177480" y="1090440"/>
            <a:ext cx="2504520" cy="251964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5" descr="A person in a black shirt"/>
          <p:cNvPicPr/>
          <p:nvPr/>
        </p:nvPicPr>
        <p:blipFill>
          <a:blip r:embed="rId5"/>
          <a:srcRect l="9219" r="21198" b="7777"/>
          <a:stretch/>
        </p:blipFill>
        <p:spPr>
          <a:xfrm rot="5400000">
            <a:off x="6020640" y="1097640"/>
            <a:ext cx="2534760" cy="2519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9" descr="A person smiling for a picture&#10;&#10;Description automatically generated"/>
          <p:cNvPicPr/>
          <p:nvPr/>
        </p:nvPicPr>
        <p:blipFill>
          <a:blip r:embed="rId6"/>
          <a:stretch/>
        </p:blipFill>
        <p:spPr>
          <a:xfrm>
            <a:off x="3353400" y="1105560"/>
            <a:ext cx="2126880" cy="2519640"/>
          </a:xfrm>
          <a:prstGeom prst="rect">
            <a:avLst/>
          </a:prstGeom>
          <a:ln w="0">
            <a:noFill/>
          </a:ln>
        </p:spPr>
      </p:pic>
      <p:sp>
        <p:nvSpPr>
          <p:cNvPr id="199" name="TextBox 11"/>
          <p:cNvSpPr/>
          <p:nvPr/>
        </p:nvSpPr>
        <p:spPr>
          <a:xfrm>
            <a:off x="2837160" y="3633120"/>
            <a:ext cx="28630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en-GB" sz="2400" spc="-1">
                <a:solidFill>
                  <a:srgbClr val="000000"/>
                </a:solidFill>
                <a:latin typeface="Aptos"/>
              </a:rPr>
              <a:t>Dr David</a:t>
            </a:r>
            <a:r>
              <a:rPr lang="en-GB" sz="2400" b="0" strike="noStrike" spc="-1">
                <a:solidFill>
                  <a:srgbClr val="000000"/>
                </a:solidFill>
                <a:latin typeface="Aptos"/>
              </a:rPr>
              <a:t> Reid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ptos"/>
              </a:rPr>
              <a:t>applications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200" name="TextBox 15"/>
          <p:cNvSpPr/>
          <p:nvPr/>
        </p:nvSpPr>
        <p:spPr>
          <a:xfrm>
            <a:off x="5700600" y="3610440"/>
            <a:ext cx="28630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ptos"/>
              </a:rPr>
              <a:t>Andrew Brown 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ptos"/>
              </a:rPr>
              <a:t>Hardware</a:t>
            </a:r>
            <a:endParaRPr lang="en-GB" sz="2400" b="0" strike="noStrike" spc="-1">
              <a:latin typeface="Arial"/>
            </a:endParaRPr>
          </a:p>
        </p:txBody>
      </p:sp>
      <p:sp>
        <p:nvSpPr>
          <p:cNvPr id="201" name="TextBox 16"/>
          <p:cNvSpPr/>
          <p:nvPr/>
        </p:nvSpPr>
        <p:spPr>
          <a:xfrm>
            <a:off x="8875080" y="3610440"/>
            <a:ext cx="28630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ptos"/>
              </a:rPr>
              <a:t>Imogen Heard</a:t>
            </a:r>
            <a:endParaRPr lang="en-GB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Aptos"/>
              </a:rPr>
              <a:t>Electronics</a:t>
            </a:r>
            <a:endParaRPr lang="en-GB" sz="2400" b="0" strike="noStrike" spc="-1">
              <a:latin typeface="Arial"/>
            </a:endParaRPr>
          </a:p>
        </p:txBody>
      </p:sp>
      <p:pic>
        <p:nvPicPr>
          <p:cNvPr id="202" name="Picture 6" descr="Association for Learning Technology » Welcome to our community"/>
          <p:cNvPicPr/>
          <p:nvPr/>
        </p:nvPicPr>
        <p:blipFill>
          <a:blip r:embed="rId7"/>
          <a:stretch/>
        </p:blipFill>
        <p:spPr>
          <a:xfrm>
            <a:off x="8441640" y="4661640"/>
            <a:ext cx="1949400" cy="1177920"/>
          </a:xfrm>
          <a:prstGeom prst="rect">
            <a:avLst/>
          </a:prstGeom>
          <a:ln w="0">
            <a:noFill/>
          </a:ln>
        </p:spPr>
      </p:pic>
      <p:pic>
        <p:nvPicPr>
          <p:cNvPr id="203" name="Graphic 21"/>
          <p:cNvPicPr/>
          <p:nvPr/>
        </p:nvPicPr>
        <p:blipFill>
          <a:blip r:embed="rId8"/>
          <a:stretch/>
        </p:blipFill>
        <p:spPr>
          <a:xfrm>
            <a:off x="10633320" y="4651200"/>
            <a:ext cx="1207800" cy="120780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2" descr="National Instruments No More: Meet The New NI"/>
          <p:cNvPicPr/>
          <p:nvPr/>
        </p:nvPicPr>
        <p:blipFill>
          <a:blip r:embed="rId9"/>
          <a:stretch/>
        </p:blipFill>
        <p:spPr>
          <a:xfrm>
            <a:off x="1355040" y="5584680"/>
            <a:ext cx="1681920" cy="945000"/>
          </a:xfrm>
          <a:prstGeom prst="rect">
            <a:avLst/>
          </a:prstGeom>
          <a:ln w="0">
            <a:noFill/>
          </a:ln>
        </p:spPr>
      </p:pic>
      <p:pic>
        <p:nvPicPr>
          <p:cNvPr id="205" name="Graphic 25"/>
          <p:cNvPicPr/>
          <p:nvPr/>
        </p:nvPicPr>
        <p:blipFill>
          <a:blip r:embed="rId10"/>
          <a:stretch/>
        </p:blipFill>
        <p:spPr>
          <a:xfrm>
            <a:off x="350640" y="4604760"/>
            <a:ext cx="3073320" cy="53568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4" descr="Times Higher Education"/>
          <p:cNvPicPr/>
          <p:nvPr/>
        </p:nvPicPr>
        <p:blipFill>
          <a:blip r:embed="rId11"/>
          <a:srcRect l="-1942"/>
          <a:stretch/>
        </p:blipFill>
        <p:spPr>
          <a:xfrm>
            <a:off x="4165920" y="4590360"/>
            <a:ext cx="2628720" cy="108288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2" descr="OLA Logo"/>
          <p:cNvPicPr/>
          <p:nvPr/>
        </p:nvPicPr>
        <p:blipFill>
          <a:blip r:embed="rId12"/>
          <a:stretch/>
        </p:blipFill>
        <p:spPr>
          <a:xfrm>
            <a:off x="5919120" y="5806440"/>
            <a:ext cx="2628720" cy="89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ptos Display"/>
              </a:rPr>
              <a:t>Educational research / features</a:t>
            </a:r>
            <a:endParaRPr lang="en-US" sz="44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Student-facing learning analytics 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TaskCompletion &amp; TaskExplore algorithms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Calculation assistants (how close are you?)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Virtual Assistant (pedagogically-sound chat bot)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Integrated Laboratory notebooks with assistance and feedback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Student-teacher-equipment-context interaction research</a:t>
            </a:r>
            <a:endParaRPr lang="en-US" sz="2800" b="0" strike="noStrike" spc="-1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1" name="TextBox 3"/>
          <p:cNvSpPr/>
          <p:nvPr/>
        </p:nvSpPr>
        <p:spPr>
          <a:xfrm>
            <a:off x="2570400" y="5272920"/>
            <a:ext cx="8483400" cy="179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000000"/>
                </a:solidFill>
                <a:latin typeface="Aptos"/>
              </a:rPr>
              <a:t>PhD Students</a:t>
            </a: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: Sijie Zhou, Henry Zeballos, &amp; Yiwen Xu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1" strike="noStrike" spc="-1">
                <a:solidFill>
                  <a:srgbClr val="000000"/>
                </a:solidFill>
                <a:latin typeface="Aptos"/>
              </a:rPr>
              <a:t>Co-supervision by</a:t>
            </a: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: Prof Timothy Stratford, 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2800" b="0" strike="noStrike" spc="-1">
                <a:solidFill>
                  <a:srgbClr val="000000"/>
                </a:solidFill>
                <a:latin typeface="Aptos"/>
              </a:rPr>
              <a:t>Dr Dani Orejon Mantecon, Dr David Reid</a:t>
            </a: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6"/>
          <p:cNvSpPr/>
          <p:nvPr/>
        </p:nvSpPr>
        <p:spPr>
          <a:xfrm>
            <a:off x="0" y="0"/>
            <a:ext cx="12191760" cy="3959280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73240" y="11260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GB" sz="4400" b="0" strike="noStrike" spc="-1">
                <a:solidFill>
                  <a:srgbClr val="FFFFFF"/>
                </a:solidFill>
                <a:latin typeface="Aptos"/>
              </a:rPr>
              <a:t>Enable growth</a:t>
            </a:r>
            <a:br>
              <a:rPr sz="4400"/>
            </a:br>
            <a:r>
              <a:rPr lang="en-GB" sz="4400" b="0" strike="noStrike" spc="-1">
                <a:solidFill>
                  <a:srgbClr val="FFFFFF"/>
                </a:solidFill>
                <a:latin typeface="Aptos"/>
              </a:rPr>
              <a:t>Improve education quality</a:t>
            </a:r>
            <a:br>
              <a:rPr sz="4400"/>
            </a:br>
            <a:r>
              <a:rPr lang="en-GB" sz="4400" b="0" strike="noStrike" spc="-1">
                <a:solidFill>
                  <a:srgbClr val="FFFFFF"/>
                </a:solidFill>
                <a:latin typeface="Aptos"/>
              </a:rPr>
              <a:t>No buildings required</a:t>
            </a:r>
            <a:endParaRPr lang="en-US" sz="4400" b="0" strike="noStrike" spc="-1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214" name="Picture 3" descr="A black background with orange and blue hexagons&#10;&#10;Description automatically generated"/>
          <p:cNvPicPr/>
          <p:nvPr/>
        </p:nvPicPr>
        <p:blipFill>
          <a:blip r:embed="rId3"/>
          <a:srcRect l="59414" t="30305" r="-1749" b="24069"/>
          <a:stretch/>
        </p:blipFill>
        <p:spPr>
          <a:xfrm>
            <a:off x="-6262" y="4253529"/>
            <a:ext cx="5437788" cy="2151703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5" descr="A person standing next to a display case&#10;&#10;Description automatically generated"/>
          <p:cNvPicPr/>
          <p:nvPr/>
        </p:nvPicPr>
        <p:blipFill>
          <a:blip r:embed="rId4"/>
          <a:srcRect l="8765" t="24119" r="27739" b="3237"/>
          <a:stretch/>
        </p:blipFill>
        <p:spPr>
          <a:xfrm>
            <a:off x="7586280" y="0"/>
            <a:ext cx="4605480" cy="3959280"/>
          </a:xfrm>
          <a:prstGeom prst="rect">
            <a:avLst/>
          </a:prstGeom>
          <a:ln w="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518F5-E9B3-6E16-D3E3-419746132AEA}"/>
              </a:ext>
            </a:extLst>
          </p:cNvPr>
          <p:cNvSpPr txBox="1"/>
          <p:nvPr/>
        </p:nvSpPr>
        <p:spPr>
          <a:xfrm>
            <a:off x="5278081" y="6022143"/>
            <a:ext cx="779258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u="sng">
                <a:solidFill>
                  <a:srgbClr val="467886"/>
                </a:solidFill>
                <a:cs typeface="Arial"/>
              </a:rPr>
              <a:t>timothy.drysdale@ed.ac.uk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261</Words>
  <Application>Microsoft Office PowerPoint</Application>
  <PresentationFormat>Widescreen</PresentationFormat>
  <Paragraphs>54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Portal – design your own experiments</vt:lpstr>
      <vt:lpstr>PowerPoint Presentation</vt:lpstr>
      <vt:lpstr>PowerPoint Presentation</vt:lpstr>
      <vt:lpstr>Award-winning team</vt:lpstr>
      <vt:lpstr>Educational research / features</vt:lpstr>
      <vt:lpstr>Enable growth Improve education quality No buildings required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Practable</dc:title>
  <dc:subject/>
  <dc:creator>Tim Drysdale</dc:creator>
  <dc:description/>
  <cp:lastModifiedBy>Tim Drysdale</cp:lastModifiedBy>
  <cp:revision>4</cp:revision>
  <dcterms:created xsi:type="dcterms:W3CDTF">2024-01-18T10:52:29Z</dcterms:created>
  <dcterms:modified xsi:type="dcterms:W3CDTF">2025-06-12T10:31:10Z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2</vt:i4>
  </property>
  <property fmtid="{D5CDD505-2E9C-101B-9397-08002B2CF9AE}" pid="4" name="PresentationFormat">
    <vt:lpwstr>Widescreen</vt:lpwstr>
  </property>
  <property fmtid="{D5CDD505-2E9C-101B-9397-08002B2CF9AE}" pid="5" name="Slides">
    <vt:i4>15</vt:i4>
  </property>
</Properties>
</file>